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22"/>
  </p:notesMasterIdLst>
  <p:sldIdLst>
    <p:sldId id="423" r:id="rId2"/>
    <p:sldId id="427" r:id="rId3"/>
    <p:sldId id="426" r:id="rId4"/>
    <p:sldId id="429" r:id="rId5"/>
    <p:sldId id="295" r:id="rId6"/>
    <p:sldId id="269" r:id="rId7"/>
    <p:sldId id="430" r:id="rId8"/>
    <p:sldId id="368" r:id="rId9"/>
    <p:sldId id="377" r:id="rId10"/>
    <p:sldId id="320" r:id="rId11"/>
    <p:sldId id="435" r:id="rId12"/>
    <p:sldId id="447" r:id="rId13"/>
    <p:sldId id="385" r:id="rId14"/>
    <p:sldId id="322" r:id="rId15"/>
    <p:sldId id="453" r:id="rId16"/>
    <p:sldId id="416" r:id="rId17"/>
    <p:sldId id="256" r:id="rId18"/>
    <p:sldId id="410" r:id="rId19"/>
    <p:sldId id="436" r:id="rId20"/>
    <p:sldId id="43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D13"/>
    <a:srgbClr val="E1D70E"/>
    <a:srgbClr val="929000"/>
    <a:srgbClr val="1635BC"/>
    <a:srgbClr val="B2BDFF"/>
    <a:srgbClr val="47877D"/>
    <a:srgbClr val="5E5E5E"/>
    <a:srgbClr val="FF8AD8"/>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5918"/>
  </p:normalViewPr>
  <p:slideViewPr>
    <p:cSldViewPr snapToGrid="0" snapToObjects="1">
      <p:cViewPr varScale="1">
        <p:scale>
          <a:sx n="109" d="100"/>
          <a:sy n="109" d="100"/>
        </p:scale>
        <p:origin x="216" y="48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10.243"/>
    </inkml:context>
    <inkml:brush xml:id="br0">
      <inkml:brushProperty name="width" value="0.05" units="cm"/>
      <inkml:brushProperty name="height" value="0.05" units="cm"/>
    </inkml:brush>
  </inkml:definitions>
  <inkml:trace contextRef="#ctx0" brushRef="#br0">2 1821 24575,'-1'-13'0,"0"-1"0,1 3 0,1-3 0,-1 1 0,4-6 0,1-2 0,3-8 0,6-13 0,3-2 0,7-21 0,4-1 0,-2-6 0,4-8 0,-7 14 0,7-14 0,0 6 0,2 1 0,3-6 0,-3 10 0,-1 2 0,3-4 0,-7 19 0,8-12 0,-3 10 0,0 4 0,3-4 0,-10 13 0,5-5 0,-4 3 0,-4 7 0,4 0 0,-9 8 0,2 2 0,-2 2 0,-2 6 0,2-4 0,0 4 0,1-1 0,-1 0 0,-3 4 0,-2 1 0,-3 4 0,-1 1 0,-2 1 0,0 3 0,-2 1 0,-2 1 0,0 0 0,-4-4 0,0 3 0,0-1 0,0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11.829"/>
    </inkml:context>
    <inkml:brush xml:id="br0">
      <inkml:brushProperty name="width" value="0.05" units="cm"/>
      <inkml:brushProperty name="height" value="0.05" units="cm"/>
    </inkml:brush>
  </inkml:definitions>
  <inkml:trace contextRef="#ctx0" brushRef="#br0">0 30 24575,'15'0'0,"6"0"0,20-1 0,2-1 0,19 0 0,-6-2 0,4 3 0,-3-3 0,-11 4 0,-1-2 0,-12 2 0,-4 0 0,-8-1 0,-3 0 0,-1-3 0,-2 2 0,2-2 0,-5 3 0,-4 0 0,-2 1 0,-4 0 0,-1 3 0,-3 3 0,-5 7 0,-2 6 0,-3 8 0,1 0 0,0 9 0,-2-1 0,2 0 0,0 2 0,2-8 0,1 3 0,-2-1 0,2-4 0,-1 4 0,2-8 0,1 0 0,0-1 0,3-5 0,-1 3 0,0-5 0,2-2 0,1-5 0,0-4 0,1-1 0,-1 1 0,1 1 0,-2 1 0,1 0 0,0-1 0,1-3 0,3-3 0,3-5 0,3-3 0,3-8 0,-3-4 0,-3 3 0,-4 6 0,-2 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14.270"/>
    </inkml:context>
    <inkml:brush xml:id="br0">
      <inkml:brushProperty name="width" value="0.05" units="cm"/>
      <inkml:brushProperty name="height" value="0.05" units="cm"/>
    </inkml:brush>
  </inkml:definitions>
  <inkml:trace contextRef="#ctx0" brushRef="#br0">1 79 24575,'7'-2'0,"1"0"0,2-1 0,2 0 0,9-1 0,11-3 0,7 0 0,17-2 0,-9 0 0,8-2 0,-18 3 0,-2 1 0,-7 3 0,-10 3 0,4 0 0,-3 1 0,4 1 0,18 2 0,13 3 0,9 2 0,14 4 0,-13-3 0,3 2 0,-18-5 0,-12 0 0,-14-4 0,-13 0 0,-2-2 0,-6 0 0,1 0 0,1 0 0,-2 1 0,4 0 0,-2 1 0,3 0 0,-1 0 0,-1-1 0,-4 0 0,-6-1 0,-3 0 0,-7-3 0,8 2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15.744"/>
    </inkml:context>
    <inkml:brush xml:id="br0">
      <inkml:brushProperty name="width" value="0.05" units="cm"/>
      <inkml:brushProperty name="height" value="0.05" units="cm"/>
    </inkml:brush>
  </inkml:definitions>
  <inkml:trace contextRef="#ctx0" brushRef="#br0">202 1 24575,'3'8'0,"0"1"0,2-1 0,3 4 0,2 1 0,6 8 0,2 3 0,1 1 0,3 2 0,-3-4 0,7 9 0,-6-3 0,3 9 0,-7-2 0,1 3 0,-2-4 0,5-3 0,-5-10 0,-2-7 0,-7-8 0,-3-1 0,-1 3 0,0 6 0,4 3 0,1 8 0,0-4 0,1 8 0,1-6 0,0 1 0,2-2 0,-1-5 0,-2-4 0,-3-6 0,-5-5 0,-5-2 0,-8 2 0,-5 1 0,-6 6 0,1-1 0,3 2 0,-1 0 0,4-1 0,-4 1 0,-7 2 0,0 0 0,-18 6 0,3-1 0,-2 3 0,3-2 0,13-4 0,-2 2 0,5-5 0,4 2 0,1-2 0,7-3 0,-2 3 0,6-4 0,0 1 0,5-4 0,1-2 0,3-6 0,3-2 0,2-8 0,1-1 0,-2 5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38.132"/>
    </inkml:context>
    <inkml:brush xml:id="br0">
      <inkml:brushProperty name="width" value="0.05" units="cm"/>
      <inkml:brushProperty name="height" value="0.05" units="cm"/>
    </inkml:brush>
  </inkml:definitions>
  <inkml:trace contextRef="#ctx0" brushRef="#br0">4508 0 24575,'-1'10'0,"0"1"0,-3 9 0,-5 9 0,-1 10 0,-6 20 0,7-25 0,-1 1 0,0 1 0,-1 0 0,-3 6 0,0 1 0,2-11 0,0 1 0,-4 7 0,-1 1 0,2-5 0,1 0 0,-1 0 0,0-1 0,-4 6 0,0-1 0,1-8 0,1 1 0,-9 11 0,-2-1-267,1-1 1,1-2 266,-2 1 0,-2 1 0,-1 3 0,-1 0 0,2-6 0,1 1 0,-2 0 0,0 2 0,-5 3 0,2 1 0,4-8 0,1 1 0,-8 10 0,-3 2-572,2 0 1,0 0 571,1-4 0,0 1 0,8-11 0,-1 0 0,3-2 0,-5 6 0,1-2-307,-6 6 0,0-2 307,5-4 0,1-1 0,1-5 0,2 0 0,-3 2 0,2-1 0,-14 17 0,15-22 0,0 1 0,2-2 0,0 0 0,-2 1 0,0-1 0,-6 3 0,0 1 0,4-3 0,0-1 0,-1-1 0,-1 0 0,-1 2 0,0-1 0,7-6 0,-1 1 0,-8 5 0,0 1 0,2-4 0,1-1 0,-3 1 0,0-1 0,-2 0 0,0-1 0,6-7 0,-1 1 0,-5 5 0,-3-2 0,0 0 0,-2-2 0,2 1 0,-1-1 0,-7 4 0,-1-1 52,7-3 0,1-2-52,-2 2 0,-2-1 0,-2 3 0,0-2 0,4-4 0,0-1 0,-8 5 0,-2 0 0,1 0 0,1 1 0,-1-1 0,1 0 0,-7 3 0,1 0 0,12-4 0,1-1 0,-13 0 0,-1 0 0,7 1 0,0-1 0,-1-1 0,-2-2 0,-3 4 0,0-2 0,11-1 0,1-1 0,-13 3 0,2 0 0,13-2 0,1 0 0,0 0 0,1 0 1112,-24 7-1112,17-4 655,7-2-655,14-4 0,11-4 0,4-1 419,6-4-419,2 0 0,2-1 0,0 0 0,-2 1 0,3-1 0,0-2 0,1-1 0,0-5 0,0 1 0,-1 1 0,1 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39.662"/>
    </inkml:context>
    <inkml:brush xml:id="br0">
      <inkml:brushProperty name="width" value="0.05" units="cm"/>
      <inkml:brushProperty name="height" value="0.05" units="cm"/>
    </inkml:brush>
  </inkml:definitions>
  <inkml:trace contextRef="#ctx0" brushRef="#br0">182 0 24575,'0'3'0,"0"1"0,0-3 0,0 1 0,0 0 0,0-1 0,0 3 0,-1-1 0,-1 3 0,-1-1 0,-2 4 0,-1-1 0,-3 6 0,-1-3 0,-1 2 0,0 0 0,-1-1 0,1 1 0,-2-1 0,3-2 0,-4 2 0,2-2 0,0 0 0,1 0 0,2-2 0,2-1 0,2-3 0,3-1 0,0 0 0,1-1 0,-1 0 0,1 0 0,1-1 0,2 0 0,5-3 0,3 2 0,8-1 0,-1 0 0,5 1 0,2 2 0,3-1 0,10 4 0,-2-2 0,8 3 0,-7-5 0,-6 4 0,-8-5 0,-11 0 0,-6 0 0,-2 0 0,-1 0 0,-2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44.364"/>
    </inkml:context>
    <inkml:brush xml:id="br0">
      <inkml:brushProperty name="width" value="0.05" units="cm"/>
      <inkml:brushProperty name="height" value="0.05" units="cm"/>
    </inkml:brush>
  </inkml:definitions>
  <inkml:trace contextRef="#ctx0" brushRef="#br0">3353 0 24575,'-8'5'0,"-2"2"0,-9 3 0,-2 1 0,-4 3 0,-5 1 0,4 1 0,-12 1 0,5-1 0,-2 0 0,-3 2 0,2-2 0,-14 7 0,-9 1 0,-13 0 0,24-8 0,-3-1 0,-5 0 0,-2 0 0,-5 0 0,-1-1 0,-9 3 0,1-2 0,14-5 0,0-2 0,-6 0 0,2-1 0,-34 0 0,10-4 0,9-1 0,13-1 0,-7-1 0,-2 2 0,3-2 0,-12 2 0,7-5 0,1 1 0,0-6 0,26 3 0,6-1 0,24 3 0,4 2 0,7 1 0,-4 0 0,-9-1 0,-7-2 0,-8-1 0,-11-2 0,1-2 0,-13 0 0,8 0 0,4 1 0,12 4 0,14 0 0,7 3 0,3 0 0,0 2 0,-8 1 0,2 1 0,1-1 0,5-2 0,1 1 0,1-2 0,-1 2 0,0-2 0,-2 1 0,-7-1 0,-2 0 0,-10 0 0,3-1 0,-1 1 0,5-3 0,5 3 0,5-1 0,5 1 0,-5 0 0,-14 0 0,-14 0 0,-22-3 0,-1 1 0,12-4 0,14 4 0,21 0 0,1 2 0,-2 0 0,-5-1 0,10 0 0,4-1 0,6-2 0,-2 0 0,-5-5 0,-2 2 0,3 2 0,2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45.131"/>
    </inkml:context>
    <inkml:brush xml:id="br0">
      <inkml:brushProperty name="width" value="0.05" units="cm"/>
      <inkml:brushProperty name="height" value="0.05" units="cm"/>
    </inkml:brush>
  </inkml:definitions>
  <inkml:trace contextRef="#ctx0" brushRef="#br0">1 1 24575,'5'4'0,"1"0"0,2 3 0,2 0 0,9 9 0,9 5 0,5 3 0,9 8 0,-6-9 0,2 2 0,-12-8 0,-10-7 0,-7-4 0,-7-4 0,-2-1 0,1-5 0,-5-5 0,-4-7 0,-4-5 0,-1 0 0,-3-2 0,6 5 0,1 6 0,4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9T03:47:45.726"/>
    </inkml:context>
    <inkml:brush xml:id="br0">
      <inkml:brushProperty name="width" value="0.05" units="cm"/>
      <inkml:brushProperty name="height" value="0.05" units="cm"/>
    </inkml:brush>
  </inkml:definitions>
  <inkml:trace contextRef="#ctx0" brushRef="#br0">0 334 24575,'26'-9'0,"10"-5"0,1 1 0,21-10 0,7 0 0,3-4 0,15 0 0,-6-2 0,0 5 0,-6-3 0,-21 10 0,-4-3 0,-15 5 0,-6 2 0,-6 4 0,-9 4 0,-4 1 0,-2 2 0,-3-2 0,1 0 0,0-3 0,-1-1 0,0 3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F287BD-5415-B04C-9BE8-3E6C90343033}" type="datetimeFigureOut">
              <a:rPr lang="en-US" smtClean="0"/>
              <a:t>8/19/24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8D3EB-DEA7-D44F-BC45-033CD958FCD1}" type="slidenum">
              <a:rPr lang="en-US" smtClean="0"/>
              <a:t>‹#›</a:t>
            </a:fld>
            <a:endParaRPr lang="en-US"/>
          </a:p>
        </p:txBody>
      </p:sp>
    </p:spTree>
    <p:extLst>
      <p:ext uri="{BB962C8B-B14F-4D97-AF65-F5344CB8AC3E}">
        <p14:creationId xmlns:p14="http://schemas.microsoft.com/office/powerpoint/2010/main" val="151998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1</a:t>
            </a:fld>
            <a:endParaRPr lang="en-US"/>
          </a:p>
        </p:txBody>
      </p:sp>
    </p:spTree>
    <p:extLst>
      <p:ext uri="{BB962C8B-B14F-4D97-AF65-F5344CB8AC3E}">
        <p14:creationId xmlns:p14="http://schemas.microsoft.com/office/powerpoint/2010/main" val="1192905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Will put in photo of early stage sea star larva Photos from Shape of Life (top sea stars </a:t>
            </a:r>
            <a:r>
              <a:rPr lang="en-US" sz="1600" dirty="0" err="1"/>
              <a:t>obv</a:t>
            </a:r>
            <a:r>
              <a:rPr lang="en-US" sz="1600" dirty="0"/>
              <a:t>. Nancy Burnett’s photo). The drawing for the first stage in the sea star larval life cycle is mine (Jane K S) then the photo that </a:t>
            </a:r>
            <a:r>
              <a:rPr lang="en-US" sz="1600" dirty="0" err="1"/>
              <a:t>C.Sardet</a:t>
            </a:r>
            <a:r>
              <a:rPr lang="en-US" sz="1600" dirty="0"/>
              <a:t> took while at MBA, young sea star (MBA) sea star adult (MBA) </a:t>
            </a:r>
          </a:p>
          <a:p>
            <a:endParaRPr lang="en-US" sz="1600" dirty="0"/>
          </a:p>
          <a:p>
            <a:endParaRPr lang="en-US" sz="1600" dirty="0"/>
          </a:p>
          <a:p>
            <a:endParaRPr lang="en-US" sz="1600" dirty="0"/>
          </a:p>
          <a:p>
            <a:r>
              <a:rPr lang="en-US" sz="1600" dirty="0"/>
              <a:t>SEA URCHIN LARVAL DEVELOPMENT: </a:t>
            </a:r>
            <a:r>
              <a:rPr lang="en-US" sz="2400" b="0" i="0" dirty="0">
                <a:effectLst/>
                <a:latin typeface="Arial" panose="020B0604020202020204" pitchFamily="34" charset="0"/>
              </a:rPr>
              <a:t>Time spent as plankton: 6 weeks as larva before settling</a:t>
            </a:r>
            <a:br>
              <a:rPr lang="en-US" sz="2400" dirty="0"/>
            </a:br>
            <a:r>
              <a:rPr lang="en-US" sz="2400" b="0" i="0" dirty="0">
                <a:effectLst/>
                <a:latin typeface="Arial" panose="020B0604020202020204" pitchFamily="34" charset="0"/>
              </a:rPr>
              <a:t>Size of larva: </a:t>
            </a:r>
            <a:r>
              <a:rPr lang="en-US" sz="2400" b="1" i="0" dirty="0">
                <a:effectLst/>
                <a:latin typeface="Arial" panose="020B0604020202020204" pitchFamily="34" charset="0"/>
              </a:rPr>
              <a:t>At the eight-armed larval stage</a:t>
            </a:r>
            <a:r>
              <a:rPr lang="en-US" sz="2400" b="0" i="0" dirty="0">
                <a:effectLst/>
                <a:latin typeface="Arial" panose="020B0604020202020204" pitchFamily="34" charset="0"/>
              </a:rPr>
              <a:t>, size ranges between 0.75 and 0.80 mm</a:t>
            </a:r>
            <a:br>
              <a:rPr lang="en-US" sz="2400" dirty="0"/>
            </a:br>
            <a:r>
              <a:rPr lang="en-US" sz="2400" b="0" i="0" dirty="0">
                <a:effectLst/>
                <a:latin typeface="Arial" panose="020B0604020202020204" pitchFamily="34" charset="0"/>
              </a:rPr>
              <a:t>(width of 7 to 8 human hairs).</a:t>
            </a:r>
            <a:endParaRPr lang="en-US" sz="1600" dirty="0"/>
          </a:p>
        </p:txBody>
      </p:sp>
      <p:sp>
        <p:nvSpPr>
          <p:cNvPr id="4" name="Slide Number Placeholder 3"/>
          <p:cNvSpPr>
            <a:spLocks noGrp="1"/>
          </p:cNvSpPr>
          <p:nvPr>
            <p:ph type="sldNum" sz="quarter" idx="5"/>
          </p:nvPr>
        </p:nvSpPr>
        <p:spPr/>
        <p:txBody>
          <a:bodyPr/>
          <a:lstStyle/>
          <a:p>
            <a:fld id="{3938D3EB-DEA7-D44F-BC45-033CD958FCD1}" type="slidenum">
              <a:rPr lang="en-US" smtClean="0"/>
              <a:t>11</a:t>
            </a:fld>
            <a:endParaRPr lang="en-US"/>
          </a:p>
        </p:txBody>
      </p:sp>
    </p:spTree>
    <p:extLst>
      <p:ext uri="{BB962C8B-B14F-4D97-AF65-F5344CB8AC3E}">
        <p14:creationId xmlns:p14="http://schemas.microsoft.com/office/powerpoint/2010/main" val="198716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16A3134C-DBB6-7048-B313-22549A9B8FF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99D3B558-CE26-524F-BC7E-EA5AF3D6F7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was for the current plankton lab – computer screen is divided by holoplankton and meroplankton.</a:t>
            </a:r>
          </a:p>
        </p:txBody>
      </p:sp>
      <p:sp>
        <p:nvSpPr>
          <p:cNvPr id="66563" name="Slide Number Placeholder 3">
            <a:extLst>
              <a:ext uri="{FF2B5EF4-FFF2-40B4-BE49-F238E27FC236}">
                <a16:creationId xmlns:a16="http://schemas.microsoft.com/office/drawing/2014/main" id="{78204B9E-C35D-174D-B599-AB0FA7A28E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908AD494-D2D4-9E44-AB11-BBAE1EABE447}" type="slidenum">
              <a:rPr lang="en-US" altLang="en-US" smtClean="0">
                <a:latin typeface="Times New Roman" panose="02020603050405020304" pitchFamily="18" charset="0"/>
              </a:rPr>
              <a:pPr fontAlgn="base">
                <a:spcBef>
                  <a:spcPct val="0"/>
                </a:spcBef>
                <a:spcAft>
                  <a:spcPct val="0"/>
                </a:spcAft>
              </a:pPr>
              <a:t>13</a:t>
            </a:fld>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snails(</a:t>
            </a:r>
            <a:r>
              <a:rPr lang="en-US" i="1" dirty="0"/>
              <a:t>Littorina </a:t>
            </a:r>
            <a:r>
              <a:rPr lang="en-US" i="1" dirty="0" err="1"/>
              <a:t>scutulata</a:t>
            </a:r>
            <a:r>
              <a:rPr lang="en-US" dirty="0"/>
              <a:t>, up to 1.5 cm shell height)  are found all along the rocky coasts from Alaska to Baja. The male and female mate and the female lays the fertilized eggs into a beautiful egg capsule that is flattened on both sides.  After about a week or so the </a:t>
            </a:r>
            <a:r>
              <a:rPr lang="en-US" dirty="0" err="1"/>
              <a:t>veligers</a:t>
            </a:r>
            <a:r>
              <a:rPr lang="en-US" dirty="0"/>
              <a:t> hatch from the egg capsule at about 160 micrometers long. The </a:t>
            </a:r>
            <a:r>
              <a:rPr lang="en-US" dirty="0" err="1"/>
              <a:t>veligers</a:t>
            </a:r>
            <a:r>
              <a:rPr lang="en-US" dirty="0"/>
              <a:t> are in the plankton for about four weeks  (Buckland-Nicks et al. 1972) </a:t>
            </a:r>
          </a:p>
        </p:txBody>
      </p:sp>
      <p:sp>
        <p:nvSpPr>
          <p:cNvPr id="4" name="Slide Number Placeholder 3"/>
          <p:cNvSpPr>
            <a:spLocks noGrp="1"/>
          </p:cNvSpPr>
          <p:nvPr>
            <p:ph type="sldNum" sz="quarter" idx="5"/>
          </p:nvPr>
        </p:nvSpPr>
        <p:spPr/>
        <p:txBody>
          <a:bodyPr/>
          <a:lstStyle/>
          <a:p>
            <a:fld id="{3938D3EB-DEA7-D44F-BC45-033CD958FCD1}" type="slidenum">
              <a:rPr lang="en-US" smtClean="0"/>
              <a:t>14</a:t>
            </a:fld>
            <a:endParaRPr lang="en-US"/>
          </a:p>
        </p:txBody>
      </p:sp>
    </p:spTree>
    <p:extLst>
      <p:ext uri="{BB962C8B-B14F-4D97-AF65-F5344CB8AC3E}">
        <p14:creationId xmlns:p14="http://schemas.microsoft.com/office/powerpoint/2010/main" val="2880323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wildkratts.fandom.com</a:t>
            </a:r>
            <a:r>
              <a:rPr lang="en-US" dirty="0"/>
              <a:t>/wiki/</a:t>
            </a:r>
            <a:r>
              <a:rPr lang="en-US" dirty="0" err="1"/>
              <a:t>Ocean_Sunfish?file</a:t>
            </a:r>
            <a:r>
              <a:rPr lang="en-US" dirty="0"/>
              <a:t>=</a:t>
            </a:r>
            <a:r>
              <a:rPr lang="en-US" dirty="0" err="1"/>
              <a:t>Ocean+Sunfish+Larva+Real+Life.png</a:t>
            </a:r>
            <a:endParaRPr lang="en-US" dirty="0"/>
          </a:p>
          <a:p>
            <a:endParaRPr lang="en-US" dirty="0"/>
          </a:p>
          <a:p>
            <a:r>
              <a:rPr lang="en-US" dirty="0"/>
              <a:t>Link for photo of M. mola </a:t>
            </a:r>
          </a:p>
        </p:txBody>
      </p:sp>
      <p:sp>
        <p:nvSpPr>
          <p:cNvPr id="4" name="Slide Number Placeholder 3"/>
          <p:cNvSpPr>
            <a:spLocks noGrp="1"/>
          </p:cNvSpPr>
          <p:nvPr>
            <p:ph type="sldNum" sz="quarter" idx="5"/>
          </p:nvPr>
        </p:nvSpPr>
        <p:spPr/>
        <p:txBody>
          <a:bodyPr/>
          <a:lstStyle/>
          <a:p>
            <a:fld id="{3938D3EB-DEA7-D44F-BC45-033CD958FCD1}" type="slidenum">
              <a:rPr lang="en-US" smtClean="0"/>
              <a:t>15</a:t>
            </a:fld>
            <a:endParaRPr lang="en-US"/>
          </a:p>
        </p:txBody>
      </p:sp>
    </p:spTree>
    <p:extLst>
      <p:ext uri="{BB962C8B-B14F-4D97-AF65-F5344CB8AC3E}">
        <p14:creationId xmlns:p14="http://schemas.microsoft.com/office/powerpoint/2010/main" val="226634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deeper into why plankton are so important in our ocean. This image is from the Monterey Bay Aquarium Research Institute as they have been studying the role phytoplankton plays in the global carbon dioxide removal process and the food web in general. </a:t>
            </a:r>
          </a:p>
        </p:txBody>
      </p:sp>
      <p:sp>
        <p:nvSpPr>
          <p:cNvPr id="4" name="Slide Number Placeholder 3"/>
          <p:cNvSpPr>
            <a:spLocks noGrp="1"/>
          </p:cNvSpPr>
          <p:nvPr>
            <p:ph type="sldNum" sz="quarter" idx="5"/>
          </p:nvPr>
        </p:nvSpPr>
        <p:spPr/>
        <p:txBody>
          <a:bodyPr/>
          <a:lstStyle/>
          <a:p>
            <a:fld id="{3938D3EB-DEA7-D44F-BC45-033CD958FCD1}" type="slidenum">
              <a:rPr lang="en-US" smtClean="0"/>
              <a:t>17</a:t>
            </a:fld>
            <a:endParaRPr lang="en-US"/>
          </a:p>
        </p:txBody>
      </p:sp>
    </p:spTree>
    <p:extLst>
      <p:ext uri="{BB962C8B-B14F-4D97-AF65-F5344CB8AC3E}">
        <p14:creationId xmlns:p14="http://schemas.microsoft.com/office/powerpoint/2010/main" val="1722846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NOAA website and </a:t>
            </a:r>
            <a:r>
              <a:rPr lang="en-US" dirty="0" err="1"/>
              <a:t>Klevjer</a:t>
            </a:r>
            <a:r>
              <a:rPr lang="en-US" dirty="0"/>
              <a:t> et al. </a:t>
            </a:r>
            <a:r>
              <a:rPr lang="en-US"/>
              <a:t>2016</a:t>
            </a:r>
          </a:p>
          <a:p>
            <a:endParaRPr lang="en-US"/>
          </a:p>
        </p:txBody>
      </p:sp>
      <p:sp>
        <p:nvSpPr>
          <p:cNvPr id="4" name="Slide Number Placeholder 3"/>
          <p:cNvSpPr>
            <a:spLocks noGrp="1"/>
          </p:cNvSpPr>
          <p:nvPr>
            <p:ph type="sldNum" sz="quarter" idx="5"/>
          </p:nvPr>
        </p:nvSpPr>
        <p:spPr/>
        <p:txBody>
          <a:bodyPr/>
          <a:lstStyle/>
          <a:p>
            <a:fld id="{3938D3EB-DEA7-D44F-BC45-033CD958FCD1}" type="slidenum">
              <a:rPr lang="en-US" smtClean="0"/>
              <a:t>18</a:t>
            </a:fld>
            <a:endParaRPr lang="en-US"/>
          </a:p>
        </p:txBody>
      </p:sp>
    </p:spTree>
    <p:extLst>
      <p:ext uri="{BB962C8B-B14F-4D97-AF65-F5344CB8AC3E}">
        <p14:creationId xmlns:p14="http://schemas.microsoft.com/office/powerpoint/2010/main" val="367728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Monterey Bay Aquarium Tiny Drifters exhibit </a:t>
            </a:r>
          </a:p>
        </p:txBody>
      </p:sp>
      <p:sp>
        <p:nvSpPr>
          <p:cNvPr id="4" name="Slide Number Placeholder 3"/>
          <p:cNvSpPr>
            <a:spLocks noGrp="1"/>
          </p:cNvSpPr>
          <p:nvPr>
            <p:ph type="sldNum" sz="quarter" idx="5"/>
          </p:nvPr>
        </p:nvSpPr>
        <p:spPr/>
        <p:txBody>
          <a:bodyPr/>
          <a:lstStyle/>
          <a:p>
            <a:fld id="{3938D3EB-DEA7-D44F-BC45-033CD958FCD1}" type="slidenum">
              <a:rPr lang="en-US" smtClean="0"/>
              <a:t>19</a:t>
            </a:fld>
            <a:endParaRPr lang="en-US"/>
          </a:p>
        </p:txBody>
      </p:sp>
    </p:spTree>
    <p:extLst>
      <p:ext uri="{BB962C8B-B14F-4D97-AF65-F5344CB8AC3E}">
        <p14:creationId xmlns:p14="http://schemas.microsoft.com/office/powerpoint/2010/main" val="3323215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20</a:t>
            </a:fld>
            <a:endParaRPr lang="en-US" dirty="0"/>
          </a:p>
        </p:txBody>
      </p:sp>
    </p:spTree>
    <p:extLst>
      <p:ext uri="{BB962C8B-B14F-4D97-AF65-F5344CB8AC3E}">
        <p14:creationId xmlns:p14="http://schemas.microsoft.com/office/powerpoint/2010/main" val="73899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2</a:t>
            </a:fld>
            <a:endParaRPr lang="en-US"/>
          </a:p>
        </p:txBody>
      </p:sp>
    </p:spTree>
    <p:extLst>
      <p:ext uri="{BB962C8B-B14F-4D97-AF65-F5344CB8AC3E}">
        <p14:creationId xmlns:p14="http://schemas.microsoft.com/office/powerpoint/2010/main" val="67370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3</a:t>
            </a:fld>
            <a:endParaRPr lang="en-US"/>
          </a:p>
        </p:txBody>
      </p:sp>
    </p:spTree>
    <p:extLst>
      <p:ext uri="{BB962C8B-B14F-4D97-AF65-F5344CB8AC3E}">
        <p14:creationId xmlns:p14="http://schemas.microsoft.com/office/powerpoint/2010/main" val="3062057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8D3EB-DEA7-D44F-BC45-033CD958FCD1}" type="slidenum">
              <a:rPr lang="en-US" smtClean="0"/>
              <a:t>4</a:t>
            </a:fld>
            <a:endParaRPr lang="en-US"/>
          </a:p>
        </p:txBody>
      </p:sp>
    </p:spTree>
    <p:extLst>
      <p:ext uri="{BB962C8B-B14F-4D97-AF65-F5344CB8AC3E}">
        <p14:creationId xmlns:p14="http://schemas.microsoft.com/office/powerpoint/2010/main" val="401639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A3FF5461-2A91-E64C-8F09-A68C8428E1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53968A67-42BE-2842-A554-B8942524BDBB}" type="slidenum">
              <a:rPr lang="en-US" altLang="en-US" smtClean="0">
                <a:latin typeface="Times New Roman" panose="02020603050405020304" pitchFamily="18" charset="0"/>
              </a:rPr>
              <a:pPr fontAlgn="base">
                <a:spcBef>
                  <a:spcPct val="0"/>
                </a:spcBef>
                <a:spcAft>
                  <a:spcPct val="0"/>
                </a:spcAft>
              </a:pPr>
              <a:t>5</a:t>
            </a:fld>
            <a:endParaRPr lang="en-US" altLang="en-US">
              <a:latin typeface="Times New Roman" panose="02020603050405020304" pitchFamily="18" charset="0"/>
            </a:endParaRPr>
          </a:p>
        </p:txBody>
      </p:sp>
      <p:sp>
        <p:nvSpPr>
          <p:cNvPr id="27650" name="Rectangle 2">
            <a:extLst>
              <a:ext uri="{FF2B5EF4-FFF2-40B4-BE49-F238E27FC236}">
                <a16:creationId xmlns:a16="http://schemas.microsoft.com/office/drawing/2014/main" id="{45A47F57-C661-8049-A87C-73E7AD156B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id="{42583D7D-8104-334F-851F-159ADA14FB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At this point you can ask your students if they’ve ever been in river or ocean where they’ve been pulled out by a strong current. If so, then they’ve been plankton!  Author (Jane K.S.) was 16 years old when a rip tide carried her out to sea off the coast from Stinson Beach – I was definitely at the mercy of the major current!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Siphonophore photos are all from MBARI – Monterey Bay Aquarium Research Institute </a:t>
            </a:r>
          </a:p>
        </p:txBody>
      </p:sp>
      <p:sp>
        <p:nvSpPr>
          <p:cNvPr id="4" name="Slide Number Placeholder 3"/>
          <p:cNvSpPr>
            <a:spLocks noGrp="1"/>
          </p:cNvSpPr>
          <p:nvPr>
            <p:ph type="sldNum" sz="quarter" idx="5"/>
          </p:nvPr>
        </p:nvSpPr>
        <p:spPr/>
        <p:txBody>
          <a:bodyPr/>
          <a:lstStyle/>
          <a:p>
            <a:fld id="{3938D3EB-DEA7-D44F-BC45-033CD958FCD1}" type="slidenum">
              <a:rPr lang="en-US" smtClean="0"/>
              <a:t>6</a:t>
            </a:fld>
            <a:endParaRPr lang="en-US"/>
          </a:p>
        </p:txBody>
      </p:sp>
    </p:spTree>
    <p:extLst>
      <p:ext uri="{BB962C8B-B14F-4D97-AF65-F5344CB8AC3E}">
        <p14:creationId xmlns:p14="http://schemas.microsoft.com/office/powerpoint/2010/main" val="1415806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Phytoplankton – </a:t>
            </a:r>
            <a:r>
              <a:rPr lang="en-US" dirty="0" err="1"/>
              <a:t>Ditylum</a:t>
            </a:r>
            <a:r>
              <a:rPr lang="en-US" dirty="0"/>
              <a:t> and chain diatom (</a:t>
            </a:r>
            <a:r>
              <a:rPr lang="en-US" dirty="0" err="1"/>
              <a:t>Lithodesmium</a:t>
            </a:r>
            <a:r>
              <a:rPr lang="en-US" dirty="0"/>
              <a:t>)  by Jasmin Ruiz; </a:t>
            </a:r>
            <a:r>
              <a:rPr lang="en-US" dirty="0" err="1"/>
              <a:t>Isthmia</a:t>
            </a:r>
            <a:r>
              <a:rPr lang="en-US" dirty="0"/>
              <a:t> by JKS; group of Noctiluca Jasmine Ruiz; </a:t>
            </a:r>
            <a:r>
              <a:rPr lang="en-US" dirty="0" err="1"/>
              <a:t>Protoperidinium</a:t>
            </a:r>
            <a:r>
              <a:rPr lang="en-US" dirty="0"/>
              <a:t> sp. JKS</a:t>
            </a:r>
          </a:p>
          <a:p>
            <a:r>
              <a:rPr lang="en-US" dirty="0"/>
              <a:t>Possible script: Some drifters or plankton make a living by converting the energy from the sun into their food or carbohydrates through photosynthesis – they need sunlight, carbon dioxide from the water/air and minerals from the water – they make their own food!  In each of these images of phytoplankton you see either green, yellow/green or pink/red in the phytoplankton: these are the chloroplasts that undergo photosynthesis.  The chloroplasts have various types/colors of chlorophyll (diatoms have a and c) Diatoms alone produce 20-30% of the air we breathe. </a:t>
            </a:r>
          </a:p>
          <a:p>
            <a:r>
              <a:rPr lang="en-US" dirty="0"/>
              <a:t>Dinoflagellates, like Noctiluca and </a:t>
            </a:r>
            <a:r>
              <a:rPr lang="en-US" dirty="0" err="1"/>
              <a:t>Protoperidinium</a:t>
            </a:r>
            <a:r>
              <a:rPr lang="en-US" dirty="0"/>
              <a:t> sp. </a:t>
            </a:r>
          </a:p>
          <a:p>
            <a:r>
              <a:rPr lang="en-US" dirty="0"/>
              <a:t> of </a:t>
            </a:r>
          </a:p>
        </p:txBody>
      </p:sp>
      <p:sp>
        <p:nvSpPr>
          <p:cNvPr id="4" name="Slide Number Placeholder 3"/>
          <p:cNvSpPr>
            <a:spLocks noGrp="1"/>
          </p:cNvSpPr>
          <p:nvPr>
            <p:ph type="sldNum" sz="quarter" idx="5"/>
          </p:nvPr>
        </p:nvSpPr>
        <p:spPr/>
        <p:txBody>
          <a:bodyPr/>
          <a:lstStyle/>
          <a:p>
            <a:fld id="{3938D3EB-DEA7-D44F-BC45-033CD958FCD1}" type="slidenum">
              <a:rPr lang="en-US" smtClean="0"/>
              <a:t>7</a:t>
            </a:fld>
            <a:endParaRPr lang="en-US"/>
          </a:p>
        </p:txBody>
      </p:sp>
    </p:spTree>
    <p:extLst>
      <p:ext uri="{BB962C8B-B14F-4D97-AF65-F5344CB8AC3E}">
        <p14:creationId xmlns:p14="http://schemas.microsoft.com/office/powerpoint/2010/main" val="409672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This “slide” is full of phytoplankton: diatoms, dinoflagellates and radiolarian (bottom row, second from left) Phytoplankton all photosynthesize but some can also engulf or by some means eat their pray.  Most of the photos in this slide are from the bio 450 class at Cabrillo College, the beautiful fan-shaped diatom photo is from Christian </a:t>
            </a:r>
            <a:r>
              <a:rPr lang="en-US" sz="1400" dirty="0" err="1"/>
              <a:t>Sardet</a:t>
            </a:r>
            <a:r>
              <a:rPr lang="en-US" sz="1400" dirty="0"/>
              <a:t>.  Many of the images are from </a:t>
            </a:r>
            <a:r>
              <a:rPr lang="en-US" altLang="en-US" sz="1400" dirty="0"/>
              <a:t>Clive </a:t>
            </a:r>
            <a:r>
              <a:rPr lang="en-US" altLang="en-US" sz="1400" dirty="0" err="1"/>
              <a:t>Bragshaw</a:t>
            </a:r>
            <a:r>
              <a:rPr lang="en-US" altLang="en-US" sz="1400" dirty="0"/>
              <a:t>, from the Pacific Plankton Program in Santa Cruz, CA</a:t>
            </a:r>
          </a:p>
          <a:p>
            <a:endParaRPr lang="en-US" sz="1400" dirty="0"/>
          </a:p>
        </p:txBody>
      </p:sp>
      <p:sp>
        <p:nvSpPr>
          <p:cNvPr id="4" name="Slide Number Placeholder 3"/>
          <p:cNvSpPr>
            <a:spLocks noGrp="1"/>
          </p:cNvSpPr>
          <p:nvPr>
            <p:ph type="sldNum" sz="quarter" idx="5"/>
          </p:nvPr>
        </p:nvSpPr>
        <p:spPr/>
        <p:txBody>
          <a:bodyPr/>
          <a:lstStyle/>
          <a:p>
            <a:fld id="{3938D3EB-DEA7-D44F-BC45-033CD958FCD1}" type="slidenum">
              <a:rPr lang="en-US" smtClean="0"/>
              <a:t>8</a:t>
            </a:fld>
            <a:endParaRPr lang="en-US"/>
          </a:p>
        </p:txBody>
      </p:sp>
    </p:spTree>
    <p:extLst>
      <p:ext uri="{BB962C8B-B14F-4D97-AF65-F5344CB8AC3E}">
        <p14:creationId xmlns:p14="http://schemas.microsoft.com/office/powerpoint/2010/main" val="1655118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BDE5FD3B-B5FA-7D30-B873-A74C210DC5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8BDEEACB-A094-9C92-198A-2C894D5CE6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shows a water column dwelling calanoid copepod on the top far left, then a deep water </a:t>
            </a:r>
            <a:r>
              <a:rPr lang="en-US" altLang="en-US" dirty="0" err="1"/>
              <a:t>calenoid</a:t>
            </a:r>
            <a:r>
              <a:rPr lang="en-US" altLang="en-US" dirty="0"/>
              <a:t> copepod (notice the red stomach and feeding </a:t>
            </a:r>
            <a:r>
              <a:rPr lang="en-US" altLang="en-US" dirty="0" err="1"/>
              <a:t>apendages</a:t>
            </a:r>
            <a:r>
              <a:rPr lang="en-US" altLang="en-US" dirty="0"/>
              <a:t> – in the deep most things they eat are bioluminescent and my having a red stomach lining this stops them from becoming easy prey by glowing). In the center is a krill photo from Woods Hole Oceanographic Society.  On the top right is a beautiful radiolarian. Lower left are hydroid medusa that were filmed using a filter that showed the natural florescence of these jellies.</a:t>
            </a:r>
          </a:p>
        </p:txBody>
      </p:sp>
      <p:sp>
        <p:nvSpPr>
          <p:cNvPr id="38915" name="Slide Number Placeholder 3">
            <a:extLst>
              <a:ext uri="{FF2B5EF4-FFF2-40B4-BE49-F238E27FC236}">
                <a16:creationId xmlns:a16="http://schemas.microsoft.com/office/drawing/2014/main" id="{7BD4E26F-ED77-C9B0-841E-7BFC1116D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E3AC70-4106-2B4E-B8FD-2F826C50BD19}" type="slidenum">
              <a:rPr lang="en-US" altLang="en-US" sz="1200" smtClean="0"/>
              <a:pPr/>
              <a:t>10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BEF823-48A5-43FC-BE03-E79964288B41}" type="datetimeFigureOut">
              <a:rPr lang="en-US" smtClean="0"/>
              <a:t>8/19/24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3256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49029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36290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6"/>
            <a:ext cx="103638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0F785FD-C27B-FF48-868A-CF5E37E15542}"/>
              </a:ext>
            </a:extLst>
          </p:cNvPr>
          <p:cNvSpPr>
            <a:spLocks noGrp="1"/>
          </p:cNvSpPr>
          <p:nvPr>
            <p:ph type="dt" sz="half" idx="14"/>
          </p:nvPr>
        </p:nvSpPr>
        <p:spPr/>
        <p:txBody>
          <a:bodyPr/>
          <a:lstStyle>
            <a:lvl1pPr>
              <a:defRPr/>
            </a:lvl1pPr>
          </a:lstStyle>
          <a:p>
            <a:pPr>
              <a:defRPr/>
            </a:pPr>
            <a:fld id="{2ECE35C0-481E-BA40-B8EF-2C8D5409DA66}" type="datetimeFigureOut">
              <a:rPr lang="en-US"/>
              <a:pPr>
                <a:defRPr/>
              </a:pPr>
              <a:t>8/19/24</a:t>
            </a:fld>
            <a:endParaRPr lang="en-US"/>
          </a:p>
        </p:txBody>
      </p:sp>
      <p:sp>
        <p:nvSpPr>
          <p:cNvPr id="5" name="Footer Placeholder 4">
            <a:extLst>
              <a:ext uri="{FF2B5EF4-FFF2-40B4-BE49-F238E27FC236}">
                <a16:creationId xmlns:a16="http://schemas.microsoft.com/office/drawing/2014/main" id="{52C0B5B4-CAA4-6343-8133-FBE404C306C1}"/>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A66539-540B-BA47-9BC9-7AC977088B72}"/>
              </a:ext>
            </a:extLst>
          </p:cNvPr>
          <p:cNvSpPr>
            <a:spLocks noGrp="1"/>
          </p:cNvSpPr>
          <p:nvPr>
            <p:ph type="sldNum" sz="quarter" idx="16"/>
          </p:nvPr>
        </p:nvSpPr>
        <p:spPr/>
        <p:txBody>
          <a:bodyPr/>
          <a:lstStyle>
            <a:lvl1pPr>
              <a:defRPr/>
            </a:lvl1pPr>
          </a:lstStyle>
          <a:p>
            <a:pPr>
              <a:defRPr/>
            </a:pPr>
            <a:fld id="{B5E11974-83FC-9D44-B502-290E03BDC114}" type="slidenum">
              <a:rPr lang="en-US"/>
              <a:pPr>
                <a:defRPr/>
              </a:pPr>
              <a:t>‹#›</a:t>
            </a:fld>
            <a:endParaRPr lang="en-US"/>
          </a:p>
        </p:txBody>
      </p:sp>
    </p:spTree>
    <p:extLst>
      <p:ext uri="{BB962C8B-B14F-4D97-AF65-F5344CB8AC3E}">
        <p14:creationId xmlns:p14="http://schemas.microsoft.com/office/powerpoint/2010/main" val="39309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723147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6683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86258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8" name="Footer Placeholder 7"/>
          <p:cNvSpPr>
            <a:spLocks noGrp="1"/>
          </p:cNvSpPr>
          <p:nvPr>
            <p:ph type="ftr" sz="quarter" idx="11"/>
          </p:nvPr>
        </p:nvSpPr>
        <p:spPr/>
        <p:txBody>
          <a:bodyPr/>
          <a:lstStyle/>
          <a:p>
            <a:pPr algn="l"/>
            <a:endParaRPr lang="en-US"/>
          </a:p>
        </p:txBody>
      </p:sp>
      <p:sp>
        <p:nvSpPr>
          <p:cNvPr id="9" name="Slide Number Placeholder 8"/>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526711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4" name="Footer Placeholder 3"/>
          <p:cNvSpPr>
            <a:spLocks noGrp="1"/>
          </p:cNvSpPr>
          <p:nvPr>
            <p:ph type="ftr" sz="quarter" idx="11"/>
          </p:nvPr>
        </p:nvSpPr>
        <p:spPr/>
        <p:txBody>
          <a:bodyPr/>
          <a:lstStyle/>
          <a:p>
            <a:pPr algn="l"/>
            <a:endParaRPr lang="en-US"/>
          </a:p>
        </p:txBody>
      </p:sp>
      <p:sp>
        <p:nvSpPr>
          <p:cNvPr id="5" name="Slide Number Placeholder 4"/>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84072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3" name="Footer Placeholder 2"/>
          <p:cNvSpPr>
            <a:spLocks noGrp="1"/>
          </p:cNvSpPr>
          <p:nvPr>
            <p:ph type="ftr" sz="quarter" idx="11"/>
          </p:nvPr>
        </p:nvSpPr>
        <p:spPr/>
        <p:txBody>
          <a:bodyPr/>
          <a:lstStyle/>
          <a:p>
            <a:pPr algn="l"/>
            <a:endParaRPr lang="en-US"/>
          </a:p>
        </p:txBody>
      </p:sp>
      <p:sp>
        <p:nvSpPr>
          <p:cNvPr id="4" name="Slide Number Placeholder 3"/>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96229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84945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53BEF823-48A5-43FC-BE03-E79964288B41}" type="datetimeFigureOut">
              <a:rPr lang="en-US" smtClean="0"/>
              <a:pPr algn="r"/>
              <a:t>8/19/24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494304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53BEF823-48A5-43FC-BE03-E79964288B41}" type="datetimeFigureOut">
              <a:rPr lang="en-US" smtClean="0"/>
              <a:pPr algn="r"/>
              <a:t>8/19/24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955267526"/>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750.png"/><Relationship Id="rId13" Type="http://schemas.openxmlformats.org/officeDocument/2006/relationships/customXml" Target="../ink/ink4.xml"/><Relationship Id="rId18" Type="http://schemas.openxmlformats.org/officeDocument/2006/relationships/image" Target="../media/image800.png"/><Relationship Id="rId3" Type="http://schemas.openxmlformats.org/officeDocument/2006/relationships/image" Target="../media/image44.jpeg"/><Relationship Id="rId21" Type="http://schemas.openxmlformats.org/officeDocument/2006/relationships/customXml" Target="../ink/ink8.xml"/><Relationship Id="rId12" Type="http://schemas.openxmlformats.org/officeDocument/2006/relationships/image" Target="../media/image770.png"/><Relationship Id="rId17" Type="http://schemas.openxmlformats.org/officeDocument/2006/relationships/customXml" Target="../ink/ink6.xml"/><Relationship Id="rId25" Type="http://schemas.openxmlformats.org/officeDocument/2006/relationships/image" Target="../media/image46.jpeg"/><Relationship Id="rId2" Type="http://schemas.openxmlformats.org/officeDocument/2006/relationships/notesSlide" Target="../notesSlides/notesSlide12.xml"/><Relationship Id="rId16" Type="http://schemas.openxmlformats.org/officeDocument/2006/relationships/image" Target="../media/image790.png"/><Relationship Id="rId20" Type="http://schemas.openxmlformats.org/officeDocument/2006/relationships/image" Target="../media/image810.png"/><Relationship Id="rId1" Type="http://schemas.openxmlformats.org/officeDocument/2006/relationships/slideLayout" Target="../slideLayouts/slideLayout2.xml"/><Relationship Id="rId11" Type="http://schemas.openxmlformats.org/officeDocument/2006/relationships/customXml" Target="../ink/ink3.xml"/><Relationship Id="rId24" Type="http://schemas.openxmlformats.org/officeDocument/2006/relationships/image" Target="../media/image830.png"/><Relationship Id="rId5" Type="http://schemas.openxmlformats.org/officeDocument/2006/relationships/customXml" Target="../ink/ink1.xml"/><Relationship Id="rId15" Type="http://schemas.openxmlformats.org/officeDocument/2006/relationships/customXml" Target="../ink/ink5.xml"/><Relationship Id="rId23" Type="http://schemas.openxmlformats.org/officeDocument/2006/relationships/customXml" Target="../ink/ink9.xml"/><Relationship Id="rId10" Type="http://schemas.openxmlformats.org/officeDocument/2006/relationships/image" Target="../media/image760.png"/><Relationship Id="rId19" Type="http://schemas.openxmlformats.org/officeDocument/2006/relationships/customXml" Target="../ink/ink7.xml"/><Relationship Id="rId4" Type="http://schemas.openxmlformats.org/officeDocument/2006/relationships/image" Target="../media/image45.jpeg"/><Relationship Id="rId9" Type="http://schemas.openxmlformats.org/officeDocument/2006/relationships/customXml" Target="../ink/ink2.xml"/><Relationship Id="rId14" Type="http://schemas.openxmlformats.org/officeDocument/2006/relationships/image" Target="../media/image780.png"/><Relationship Id="rId22" Type="http://schemas.openxmlformats.org/officeDocument/2006/relationships/image" Target="../media/image820.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tiff"/><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37BB851-E4DB-5DFC-F0B3-5A63F6E794E3}"/>
              </a:ext>
            </a:extLst>
          </p:cNvPr>
          <p:cNvSpPr txBox="1"/>
          <p:nvPr/>
        </p:nvSpPr>
        <p:spPr>
          <a:xfrm>
            <a:off x="6582415" y="2439015"/>
            <a:ext cx="4789763" cy="3713895"/>
          </a:xfrm>
          <a:prstGeom prst="rect">
            <a:avLst/>
          </a:prstGeom>
        </p:spPr>
        <p:txBody>
          <a:bodyPr vert="horz" lIns="91440" tIns="45720" rIns="91440" bIns="45720" rtlCol="0">
            <a:normAutofit/>
          </a:bodyPr>
          <a:lstStyle/>
          <a:p>
            <a:pPr indent="-228600" defTabSz="914400">
              <a:lnSpc>
                <a:spcPct val="90000"/>
              </a:lnSpc>
              <a:spcBef>
                <a:spcPct val="0"/>
              </a:spcBef>
              <a:spcAft>
                <a:spcPts val="600"/>
              </a:spcAft>
              <a:buSzTx/>
              <a:buFont typeface="Arial" panose="020B0604020202020204" pitchFamily="34" charset="0"/>
              <a:buChar char="•"/>
            </a:pPr>
            <a:r>
              <a:rPr lang="en-US" altLang="en-US" sz="3200" b="1" dirty="0"/>
              <a:t>“In one drop of water are found all the secrets of the endless oceans.” 	</a:t>
            </a:r>
          </a:p>
          <a:p>
            <a:pPr indent="-228600" defTabSz="914400">
              <a:lnSpc>
                <a:spcPct val="90000"/>
              </a:lnSpc>
              <a:spcBef>
                <a:spcPct val="0"/>
              </a:spcBef>
              <a:spcAft>
                <a:spcPts val="600"/>
              </a:spcAft>
              <a:buSzTx/>
              <a:buFont typeface="Arial" panose="020B0604020202020204" pitchFamily="34" charset="0"/>
              <a:buChar char="•"/>
            </a:pPr>
            <a:r>
              <a:rPr lang="en-US" altLang="en-US" sz="3200" b="1" dirty="0" err="1"/>
              <a:t>Kahil</a:t>
            </a:r>
            <a:r>
              <a:rPr lang="en-US" altLang="en-US" sz="3200" b="1" dirty="0"/>
              <a:t> Gibran   	</a:t>
            </a:r>
            <a:endParaRPr lang="en-US" altLang="en-US" sz="3200" dirty="0"/>
          </a:p>
        </p:txBody>
      </p:sp>
      <p:pic>
        <p:nvPicPr>
          <p:cNvPr id="11" name="Picture 10">
            <a:extLst>
              <a:ext uri="{FF2B5EF4-FFF2-40B4-BE49-F238E27FC236}">
                <a16:creationId xmlns:a16="http://schemas.microsoft.com/office/drawing/2014/main" id="{A4E2022F-287B-0C3E-F617-FF50DA4E467E}"/>
              </a:ext>
            </a:extLst>
          </p:cNvPr>
          <p:cNvPicPr>
            <a:picLocks noChangeAspect="1"/>
          </p:cNvPicPr>
          <p:nvPr/>
        </p:nvPicPr>
        <p:blipFill>
          <a:blip r:embed="rId3"/>
          <a:stretch>
            <a:fillRect/>
          </a:stretch>
        </p:blipFill>
        <p:spPr>
          <a:xfrm>
            <a:off x="3054778" y="-27463"/>
            <a:ext cx="2707458" cy="4263714"/>
          </a:xfrm>
          <a:prstGeom prst="rect">
            <a:avLst/>
          </a:prstGeom>
        </p:spPr>
      </p:pic>
      <p:pic>
        <p:nvPicPr>
          <p:cNvPr id="7" name="Picture 6">
            <a:extLst>
              <a:ext uri="{FF2B5EF4-FFF2-40B4-BE49-F238E27FC236}">
                <a16:creationId xmlns:a16="http://schemas.microsoft.com/office/drawing/2014/main" id="{BD1F2BA5-8AE7-7868-FD7F-A6AE9C6DC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20" y="10"/>
            <a:ext cx="3003103" cy="3912881"/>
          </a:xfrm>
          <a:prstGeom prst="rect">
            <a:avLst/>
          </a:prstGeom>
        </p:spPr>
      </p:pic>
      <p:pic>
        <p:nvPicPr>
          <p:cNvPr id="9" name="Picture 8">
            <a:extLst>
              <a:ext uri="{FF2B5EF4-FFF2-40B4-BE49-F238E27FC236}">
                <a16:creationId xmlns:a16="http://schemas.microsoft.com/office/drawing/2014/main" id="{1EE72F2B-C71F-63B6-41EE-00402CA2AE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
          <a:stretch/>
        </p:blipFill>
        <p:spPr>
          <a:xfrm>
            <a:off x="51675" y="3912891"/>
            <a:ext cx="3183748" cy="2945099"/>
          </a:xfrm>
          <a:prstGeom prst="rect">
            <a:avLst/>
          </a:prstGeom>
        </p:spPr>
      </p:pic>
      <p:pic>
        <p:nvPicPr>
          <p:cNvPr id="13" name="Picture 12">
            <a:extLst>
              <a:ext uri="{FF2B5EF4-FFF2-40B4-BE49-F238E27FC236}">
                <a16:creationId xmlns:a16="http://schemas.microsoft.com/office/drawing/2014/main" id="{8D015030-B658-51D5-9BA1-0D6056D2E3F0}"/>
              </a:ext>
            </a:extLst>
          </p:cNvPr>
          <p:cNvPicPr>
            <a:picLocks noChangeAspect="1"/>
          </p:cNvPicPr>
          <p:nvPr/>
        </p:nvPicPr>
        <p:blipFill>
          <a:blip r:embed="rId6"/>
          <a:stretch>
            <a:fillRect/>
          </a:stretch>
        </p:blipFill>
        <p:spPr>
          <a:xfrm>
            <a:off x="3618768" y="4114086"/>
            <a:ext cx="2195123" cy="2743904"/>
          </a:xfrm>
          <a:prstGeom prst="rect">
            <a:avLst/>
          </a:prstGeom>
        </p:spPr>
      </p:pic>
    </p:spTree>
    <p:extLst>
      <p:ext uri="{BB962C8B-B14F-4D97-AF65-F5344CB8AC3E}">
        <p14:creationId xmlns:p14="http://schemas.microsoft.com/office/powerpoint/2010/main" val="4103003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9" name="Rectangle 37898">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89" name="Title 1">
            <a:extLst>
              <a:ext uri="{FF2B5EF4-FFF2-40B4-BE49-F238E27FC236}">
                <a16:creationId xmlns:a16="http://schemas.microsoft.com/office/drawing/2014/main" id="{E8DA8A36-C257-46D8-5E34-591C46D3065D}"/>
              </a:ext>
            </a:extLst>
          </p:cNvPr>
          <p:cNvSpPr>
            <a:spLocks noGrp="1" noChangeArrowheads="1"/>
          </p:cNvSpPr>
          <p:nvPr>
            <p:ph type="title"/>
          </p:nvPr>
        </p:nvSpPr>
        <p:spPr>
          <a:xfrm>
            <a:off x="428123" y="1286466"/>
            <a:ext cx="3635877" cy="2785947"/>
          </a:xfrm>
        </p:spPr>
        <p:txBody>
          <a:bodyPr vert="horz" lIns="91440" tIns="45720" rIns="91440" bIns="45720" rtlCol="0" anchor="b">
            <a:normAutofit fontScale="90000"/>
          </a:bodyPr>
          <a:lstStyle/>
          <a:p>
            <a:r>
              <a:rPr lang="en-US" altLang="en-US" sz="3600" u="sng" kern="1200" dirty="0">
                <a:solidFill>
                  <a:schemeClr val="tx1"/>
                </a:solidFill>
                <a:latin typeface="+mj-lt"/>
                <a:ea typeface="+mj-ea"/>
                <a:cs typeface="+mj-cs"/>
              </a:rPr>
              <a:t>Holoplankton  </a:t>
            </a:r>
            <a:r>
              <a:rPr lang="en-US" altLang="en-US" sz="3600" kern="1200" dirty="0">
                <a:solidFill>
                  <a:schemeClr val="tx1"/>
                </a:solidFill>
                <a:latin typeface="+mj-lt"/>
                <a:ea typeface="+mj-ea"/>
                <a:cs typeface="+mj-cs"/>
              </a:rPr>
              <a:t>Zooplankton that spend their entire lives in the plankton as drifters-some become large adults</a:t>
            </a:r>
          </a:p>
        </p:txBody>
      </p:sp>
      <p:pic>
        <p:nvPicPr>
          <p:cNvPr id="37894" name="Picture 1028" descr="J:\ScansWithoutCatalogFilenames\Planktonic critters\Copepod.jpg">
            <a:extLst>
              <a:ext uri="{FF2B5EF4-FFF2-40B4-BE49-F238E27FC236}">
                <a16:creationId xmlns:a16="http://schemas.microsoft.com/office/drawing/2014/main" id="{2E92BC97-DA15-DADD-25C3-AC51FA67E3B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12290" y="685379"/>
            <a:ext cx="2745766" cy="22287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reature Feature: Krill">
            <a:extLst>
              <a:ext uri="{FF2B5EF4-FFF2-40B4-BE49-F238E27FC236}">
                <a16:creationId xmlns:a16="http://schemas.microsoft.com/office/drawing/2014/main" id="{7C92E1BB-FC15-9B45-5268-EB0DA97BBAD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 b="-3"/>
          <a:stretch/>
        </p:blipFill>
        <p:spPr bwMode="auto">
          <a:xfrm>
            <a:off x="7570565" y="10"/>
            <a:ext cx="4614002" cy="33375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89717B1-5359-0EF9-15E4-10C9D97B77C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77282" y="2679440"/>
            <a:ext cx="3357160" cy="22381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n Salps Save Our Planet? | Shape of Life">
            <a:extLst>
              <a:ext uri="{FF2B5EF4-FFF2-40B4-BE49-F238E27FC236}">
                <a16:creationId xmlns:a16="http://schemas.microsoft.com/office/drawing/2014/main" id="{2EC32FB0-D27B-2950-E66C-0793D37C0A9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72599" y="5235130"/>
            <a:ext cx="2272404" cy="14038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12D84C-B809-B437-9564-1DA4CE66FB1E}"/>
              </a:ext>
            </a:extLst>
          </p:cNvPr>
          <p:cNvSpPr txBox="1"/>
          <p:nvPr/>
        </p:nvSpPr>
        <p:spPr>
          <a:xfrm>
            <a:off x="6649" y="240717"/>
            <a:ext cx="8224922" cy="707886"/>
          </a:xfrm>
          <a:prstGeom prst="rect">
            <a:avLst/>
          </a:prstGeom>
          <a:noFill/>
        </p:spPr>
        <p:txBody>
          <a:bodyPr wrap="square" rtlCol="0">
            <a:spAutoFit/>
          </a:bodyPr>
          <a:lstStyle/>
          <a:p>
            <a:pPr algn="ctr"/>
            <a:r>
              <a:rPr lang="en-US" sz="4000" i="1" dirty="0"/>
              <a:t>There are two types of zooplankton</a:t>
            </a:r>
          </a:p>
        </p:txBody>
      </p:sp>
      <p:pic>
        <p:nvPicPr>
          <p:cNvPr id="5" name="Picture 4" descr="A jellyfish in the dark&#10;&#10;Description automatically generated">
            <a:extLst>
              <a:ext uri="{FF2B5EF4-FFF2-40B4-BE49-F238E27FC236}">
                <a16:creationId xmlns:a16="http://schemas.microsoft.com/office/drawing/2014/main" id="{BA63C4D8-25F3-7E60-983C-E00AEE94AC27}"/>
              </a:ext>
            </a:extLst>
          </p:cNvPr>
          <p:cNvPicPr>
            <a:picLocks noChangeAspect="1"/>
          </p:cNvPicPr>
          <p:nvPr/>
        </p:nvPicPr>
        <p:blipFill>
          <a:blip r:embed="rId7"/>
          <a:stretch>
            <a:fillRect/>
          </a:stretch>
        </p:blipFill>
        <p:spPr>
          <a:xfrm>
            <a:off x="8375892" y="3798492"/>
            <a:ext cx="3326757" cy="2228763"/>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649F-7066-D40A-EE79-3C09EBEB8213}"/>
              </a:ext>
            </a:extLst>
          </p:cNvPr>
          <p:cNvSpPr>
            <a:spLocks noGrp="1"/>
          </p:cNvSpPr>
          <p:nvPr>
            <p:ph type="title"/>
          </p:nvPr>
        </p:nvSpPr>
        <p:spPr>
          <a:xfrm>
            <a:off x="1029017" y="14071"/>
            <a:ext cx="10256520" cy="1587179"/>
          </a:xfrm>
        </p:spPr>
        <p:txBody>
          <a:bodyPr>
            <a:normAutofit fontScale="90000"/>
          </a:bodyPr>
          <a:lstStyle/>
          <a:p>
            <a:r>
              <a:rPr lang="en-US" sz="4000" b="1" u="sng" dirty="0">
                <a:latin typeface="+mn-lt"/>
              </a:rPr>
              <a:t>Meroplankton</a:t>
            </a:r>
            <a:r>
              <a:rPr lang="en-US" sz="4000" b="1" dirty="0">
                <a:latin typeface="+mn-lt"/>
              </a:rPr>
              <a:t> </a:t>
            </a:r>
            <a:r>
              <a:rPr lang="en-US" sz="4000" dirty="0">
                <a:latin typeface="+mn-lt"/>
              </a:rPr>
              <a:t>includes the larvae of familiar animals like sea stars, </a:t>
            </a:r>
            <a:r>
              <a:rPr lang="en-US" dirty="0">
                <a:latin typeface="+mn-lt"/>
              </a:rPr>
              <a:t>sea urchins, snails, and fish.</a:t>
            </a:r>
          </a:p>
        </p:txBody>
      </p:sp>
      <p:pic>
        <p:nvPicPr>
          <p:cNvPr id="4098" name="Picture 2" descr="Starfish that are blue, yellow, purple">
            <a:extLst>
              <a:ext uri="{FF2B5EF4-FFF2-40B4-BE49-F238E27FC236}">
                <a16:creationId xmlns:a16="http://schemas.microsoft.com/office/drawing/2014/main" id="{8E0E5B07-3385-B881-9403-16CB189BA1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166" y="1536169"/>
            <a:ext cx="3456793" cy="2592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urple echinoderms">
            <a:extLst>
              <a:ext uri="{FF2B5EF4-FFF2-40B4-BE49-F238E27FC236}">
                <a16:creationId xmlns:a16="http://schemas.microsoft.com/office/drawing/2014/main" id="{9A2D0DBD-CF18-6976-B904-511C26A5AA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1334" y="4328556"/>
            <a:ext cx="3519390" cy="2353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B9BD96-8907-D985-E470-6A95D50C81A8}"/>
              </a:ext>
            </a:extLst>
          </p:cNvPr>
          <p:cNvSpPr txBox="1"/>
          <p:nvPr/>
        </p:nvSpPr>
        <p:spPr>
          <a:xfrm>
            <a:off x="5308527" y="1301601"/>
            <a:ext cx="5909912" cy="461665"/>
          </a:xfrm>
          <a:prstGeom prst="rect">
            <a:avLst/>
          </a:prstGeom>
          <a:noFill/>
        </p:spPr>
        <p:txBody>
          <a:bodyPr wrap="square" rtlCol="0">
            <a:spAutoFit/>
          </a:bodyPr>
          <a:lstStyle/>
          <a:p>
            <a:r>
              <a:rPr lang="en-US" sz="2400" dirty="0"/>
              <a:t>Didn’t start out life looking like they do now … </a:t>
            </a:r>
          </a:p>
        </p:txBody>
      </p:sp>
      <p:grpSp>
        <p:nvGrpSpPr>
          <p:cNvPr id="6" name="Group 5">
            <a:extLst>
              <a:ext uri="{FF2B5EF4-FFF2-40B4-BE49-F238E27FC236}">
                <a16:creationId xmlns:a16="http://schemas.microsoft.com/office/drawing/2014/main" id="{E7EB34FC-558B-A416-2C1A-096E62A85B32}"/>
              </a:ext>
            </a:extLst>
          </p:cNvPr>
          <p:cNvGrpSpPr/>
          <p:nvPr/>
        </p:nvGrpSpPr>
        <p:grpSpPr>
          <a:xfrm>
            <a:off x="4782394" y="1706271"/>
            <a:ext cx="5909911" cy="2433190"/>
            <a:chOff x="0" y="145343"/>
            <a:chExt cx="5583448" cy="2211154"/>
          </a:xfrm>
        </p:grpSpPr>
        <p:pic>
          <p:nvPicPr>
            <p:cNvPr id="7" name="Picture 6">
              <a:extLst>
                <a:ext uri="{FF2B5EF4-FFF2-40B4-BE49-F238E27FC236}">
                  <a16:creationId xmlns:a16="http://schemas.microsoft.com/office/drawing/2014/main" id="{90F678E5-FF5D-9DDC-8A9C-FBAB1B04B91A}"/>
                </a:ext>
              </a:extLst>
            </p:cNvPr>
            <p:cNvPicPr/>
            <p:nvPr/>
          </p:nvPicPr>
          <p:blipFill>
            <a:blip r:embed="rId5" cstate="screen">
              <a:extLst>
                <a:ext uri="{28A0092B-C50C-407E-A947-70E740481C1C}">
                  <a14:useLocalDpi xmlns:a14="http://schemas.microsoft.com/office/drawing/2010/main"/>
                </a:ext>
              </a:extLst>
            </a:blip>
            <a:stretch>
              <a:fillRect/>
            </a:stretch>
          </p:blipFill>
          <p:spPr>
            <a:xfrm>
              <a:off x="2284221" y="1537642"/>
              <a:ext cx="926098" cy="699135"/>
            </a:xfrm>
            <a:prstGeom prst="rect">
              <a:avLst/>
            </a:prstGeom>
          </p:spPr>
        </p:pic>
        <p:sp>
          <p:nvSpPr>
            <p:cNvPr id="8" name="Rectangle 7">
              <a:extLst>
                <a:ext uri="{FF2B5EF4-FFF2-40B4-BE49-F238E27FC236}">
                  <a16:creationId xmlns:a16="http://schemas.microsoft.com/office/drawing/2014/main" id="{FAFECDBD-1A09-6F5D-8936-2DD4EA74F7CE}"/>
                </a:ext>
              </a:extLst>
            </p:cNvPr>
            <p:cNvSpPr/>
            <p:nvPr/>
          </p:nvSpPr>
          <p:spPr>
            <a:xfrm>
              <a:off x="2820924" y="1845383"/>
              <a:ext cx="42058" cy="226611"/>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000" kern="100">
                  <a:solidFill>
                    <a:srgbClr val="000000"/>
                  </a:solidFill>
                  <a:effectLst/>
                  <a:latin typeface="Times New Roman" panose="02020603050405020304" pitchFamily="18" charset="0"/>
                  <a:ea typeface="Times New Roman" panose="02020603050405020304" pitchFamily="18" charset="0"/>
                </a:rPr>
                <a:t> </a:t>
              </a:r>
              <a:endParaRPr lang="en-US" sz="1200" kern="100">
                <a:solidFill>
                  <a:srgbClr val="000000"/>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A3C0CC5C-F023-22B7-9889-E6D80681D4E4}"/>
                </a:ext>
              </a:extLst>
            </p:cNvPr>
            <p:cNvSpPr/>
            <p:nvPr/>
          </p:nvSpPr>
          <p:spPr>
            <a:xfrm>
              <a:off x="5536707" y="2041951"/>
              <a:ext cx="46741" cy="22964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000" kern="100">
                  <a:solidFill>
                    <a:srgbClr val="000000"/>
                  </a:solidFill>
                  <a:effectLst/>
                  <a:latin typeface="Arial" panose="020B0604020202020204" pitchFamily="34" charset="0"/>
                  <a:ea typeface="Arial" panose="020B0604020202020204" pitchFamily="34" charset="0"/>
                </a:rPr>
                <a:t> </a:t>
              </a:r>
              <a:endParaRPr lang="en-US" sz="1200" kern="100">
                <a:solidFill>
                  <a:srgbClr val="000000"/>
                </a:solidFill>
                <a:effectLst/>
                <a:latin typeface="Arial" panose="020B0604020202020204" pitchFamily="34" charset="0"/>
                <a:ea typeface="Arial" panose="020B0604020202020204" pitchFamily="34" charset="0"/>
              </a:endParaRPr>
            </a:p>
          </p:txBody>
        </p:sp>
        <p:sp>
          <p:nvSpPr>
            <p:cNvPr id="10" name="Rectangle 9">
              <a:extLst>
                <a:ext uri="{FF2B5EF4-FFF2-40B4-BE49-F238E27FC236}">
                  <a16:creationId xmlns:a16="http://schemas.microsoft.com/office/drawing/2014/main" id="{A0C10CA7-3B36-A57F-F028-C0E2FEA5CD2B}"/>
                </a:ext>
              </a:extLst>
            </p:cNvPr>
            <p:cNvSpPr/>
            <p:nvPr/>
          </p:nvSpPr>
          <p:spPr>
            <a:xfrm>
              <a:off x="0" y="2160058"/>
              <a:ext cx="39983" cy="19643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850" kern="100">
                  <a:solidFill>
                    <a:srgbClr val="000000"/>
                  </a:solidFill>
                  <a:effectLst/>
                  <a:latin typeface="Arial" panose="020B0604020202020204" pitchFamily="34" charset="0"/>
                  <a:ea typeface="Arial" panose="020B0604020202020204" pitchFamily="34" charset="0"/>
                </a:rPr>
                <a:t> </a:t>
              </a:r>
              <a:endParaRPr lang="en-US" sz="1200" kern="100">
                <a:solidFill>
                  <a:srgbClr val="000000"/>
                </a:solidFill>
                <a:effectLst/>
                <a:latin typeface="Arial" panose="020B0604020202020204" pitchFamily="34" charset="0"/>
                <a:ea typeface="Arial" panose="020B0604020202020204" pitchFamily="34" charset="0"/>
              </a:endParaRPr>
            </a:p>
          </p:txBody>
        </p:sp>
        <p:sp>
          <p:nvSpPr>
            <p:cNvPr id="12" name="Shape 4385">
              <a:extLst>
                <a:ext uri="{FF2B5EF4-FFF2-40B4-BE49-F238E27FC236}">
                  <a16:creationId xmlns:a16="http://schemas.microsoft.com/office/drawing/2014/main" id="{8933B64B-3D67-8A70-E588-6500C2FEAEE1}"/>
                </a:ext>
              </a:extLst>
            </p:cNvPr>
            <p:cNvSpPr/>
            <p:nvPr/>
          </p:nvSpPr>
          <p:spPr>
            <a:xfrm>
              <a:off x="1292352" y="1438275"/>
              <a:ext cx="889635" cy="532130"/>
            </a:xfrm>
            <a:custGeom>
              <a:avLst/>
              <a:gdLst/>
              <a:ahLst/>
              <a:cxnLst/>
              <a:rect l="0" t="0" r="0" b="0"/>
              <a:pathLst>
                <a:path w="889635" h="532130">
                  <a:moveTo>
                    <a:pt x="0" y="0"/>
                  </a:moveTo>
                  <a:lnTo>
                    <a:pt x="85090" y="6350"/>
                  </a:lnTo>
                  <a:lnTo>
                    <a:pt x="71120" y="29845"/>
                  </a:lnTo>
                  <a:lnTo>
                    <a:pt x="67310" y="36195"/>
                  </a:lnTo>
                  <a:lnTo>
                    <a:pt x="889635" y="527050"/>
                  </a:lnTo>
                  <a:lnTo>
                    <a:pt x="885825" y="532130"/>
                  </a:lnTo>
                  <a:lnTo>
                    <a:pt x="64135" y="41910"/>
                  </a:lnTo>
                  <a:lnTo>
                    <a:pt x="45720" y="71755"/>
                  </a:lnTo>
                  <a:lnTo>
                    <a:pt x="0" y="0"/>
                  </a:lnTo>
                  <a:close/>
                </a:path>
              </a:pathLst>
            </a:custGeom>
            <a:ln w="0" cap="flat">
              <a:miter lim="127000"/>
            </a:ln>
          </p:spPr>
          <p:style>
            <a:lnRef idx="0">
              <a:srgbClr val="000000">
                <a:alpha val="0"/>
              </a:srgbClr>
            </a:lnRef>
            <a:fillRef idx="1">
              <a:srgbClr val="5B9BD3"/>
            </a:fillRef>
            <a:effectRef idx="0">
              <a:scrgbClr r="0" g="0" b="0"/>
            </a:effectRef>
            <a:fontRef idx="none"/>
          </p:style>
          <p:txBody>
            <a:bodyPr/>
            <a:lstStyle/>
            <a:p>
              <a:endParaRPr lang="en-US"/>
            </a:p>
          </p:txBody>
        </p:sp>
        <p:sp>
          <p:nvSpPr>
            <p:cNvPr id="13" name="Shape 4386">
              <a:extLst>
                <a:ext uri="{FF2B5EF4-FFF2-40B4-BE49-F238E27FC236}">
                  <a16:creationId xmlns:a16="http://schemas.microsoft.com/office/drawing/2014/main" id="{0E6ABF17-E840-D227-697B-1772B8824AFE}"/>
                </a:ext>
              </a:extLst>
            </p:cNvPr>
            <p:cNvSpPr/>
            <p:nvPr/>
          </p:nvSpPr>
          <p:spPr>
            <a:xfrm>
              <a:off x="1722247" y="177800"/>
              <a:ext cx="1098550" cy="447675"/>
            </a:xfrm>
            <a:custGeom>
              <a:avLst/>
              <a:gdLst/>
              <a:ahLst/>
              <a:cxnLst/>
              <a:rect l="0" t="0" r="0" b="0"/>
              <a:pathLst>
                <a:path w="1098550" h="447675">
                  <a:moveTo>
                    <a:pt x="1013460" y="0"/>
                  </a:moveTo>
                  <a:lnTo>
                    <a:pt x="1098550" y="6985"/>
                  </a:lnTo>
                  <a:lnTo>
                    <a:pt x="1080135" y="27940"/>
                  </a:lnTo>
                  <a:lnTo>
                    <a:pt x="1042035" y="70485"/>
                  </a:lnTo>
                  <a:lnTo>
                    <a:pt x="1028700" y="38100"/>
                  </a:lnTo>
                  <a:lnTo>
                    <a:pt x="2540" y="447675"/>
                  </a:lnTo>
                  <a:lnTo>
                    <a:pt x="0" y="441960"/>
                  </a:lnTo>
                  <a:lnTo>
                    <a:pt x="1026795" y="32385"/>
                  </a:lnTo>
                  <a:lnTo>
                    <a:pt x="1013460" y="0"/>
                  </a:lnTo>
                  <a:close/>
                </a:path>
              </a:pathLst>
            </a:custGeom>
            <a:ln w="0" cap="flat">
              <a:miter lim="127000"/>
            </a:ln>
          </p:spPr>
          <p:style>
            <a:lnRef idx="0">
              <a:srgbClr val="000000">
                <a:alpha val="0"/>
              </a:srgbClr>
            </a:lnRef>
            <a:fillRef idx="1">
              <a:srgbClr val="5B9BD3"/>
            </a:fillRef>
            <a:effectRef idx="0">
              <a:scrgbClr r="0" g="0" b="0"/>
            </a:effectRef>
            <a:fontRef idx="none"/>
          </p:style>
          <p:txBody>
            <a:bodyPr/>
            <a:lstStyle/>
            <a:p>
              <a:endParaRPr lang="en-US"/>
            </a:p>
          </p:txBody>
        </p:sp>
        <p:pic>
          <p:nvPicPr>
            <p:cNvPr id="14" name="Picture 13">
              <a:extLst>
                <a:ext uri="{FF2B5EF4-FFF2-40B4-BE49-F238E27FC236}">
                  <a16:creationId xmlns:a16="http://schemas.microsoft.com/office/drawing/2014/main" id="{9F5945DB-3221-D37D-4C18-B2B542E11392}"/>
                </a:ext>
              </a:extLst>
            </p:cNvPr>
            <p:cNvPicPr/>
            <p:nvPr/>
          </p:nvPicPr>
          <p:blipFill>
            <a:blip r:embed="rId6" cstate="screen">
              <a:extLst>
                <a:ext uri="{28A0092B-C50C-407E-A947-70E740481C1C}">
                  <a14:useLocalDpi xmlns:a14="http://schemas.microsoft.com/office/drawing/2010/main"/>
                </a:ext>
              </a:extLst>
            </a:blip>
            <a:stretch>
              <a:fillRect/>
            </a:stretch>
          </p:blipFill>
          <p:spPr>
            <a:xfrm>
              <a:off x="4496563" y="1144905"/>
              <a:ext cx="1042035" cy="822960"/>
            </a:xfrm>
            <a:prstGeom prst="rect">
              <a:avLst/>
            </a:prstGeom>
          </p:spPr>
        </p:pic>
        <p:sp>
          <p:nvSpPr>
            <p:cNvPr id="15" name="Shape 4389">
              <a:extLst>
                <a:ext uri="{FF2B5EF4-FFF2-40B4-BE49-F238E27FC236}">
                  <a16:creationId xmlns:a16="http://schemas.microsoft.com/office/drawing/2014/main" id="{05DEC695-D235-355C-6C96-B506BF6A2297}"/>
                </a:ext>
              </a:extLst>
            </p:cNvPr>
            <p:cNvSpPr/>
            <p:nvPr/>
          </p:nvSpPr>
          <p:spPr>
            <a:xfrm>
              <a:off x="4005073" y="521968"/>
              <a:ext cx="762000" cy="581660"/>
            </a:xfrm>
            <a:custGeom>
              <a:avLst/>
              <a:gdLst/>
              <a:ahLst/>
              <a:cxnLst/>
              <a:rect l="0" t="0" r="0" b="0"/>
              <a:pathLst>
                <a:path w="762000" h="581660">
                  <a:moveTo>
                    <a:pt x="3810" y="0"/>
                  </a:moveTo>
                  <a:lnTo>
                    <a:pt x="703580" y="532765"/>
                  </a:lnTo>
                  <a:lnTo>
                    <a:pt x="724535" y="504825"/>
                  </a:lnTo>
                  <a:lnTo>
                    <a:pt x="744220" y="545465"/>
                  </a:lnTo>
                  <a:lnTo>
                    <a:pt x="762000" y="581660"/>
                  </a:lnTo>
                  <a:lnTo>
                    <a:pt x="678180" y="565785"/>
                  </a:lnTo>
                  <a:lnTo>
                    <a:pt x="699770" y="537845"/>
                  </a:lnTo>
                  <a:lnTo>
                    <a:pt x="0" y="5080"/>
                  </a:lnTo>
                  <a:lnTo>
                    <a:pt x="3810" y="0"/>
                  </a:lnTo>
                  <a:close/>
                </a:path>
              </a:pathLst>
            </a:custGeom>
            <a:ln w="0" cap="flat">
              <a:miter lim="127000"/>
            </a:ln>
          </p:spPr>
          <p:style>
            <a:lnRef idx="0">
              <a:srgbClr val="000000">
                <a:alpha val="0"/>
              </a:srgbClr>
            </a:lnRef>
            <a:fillRef idx="1">
              <a:srgbClr val="5B9BD3"/>
            </a:fillRef>
            <a:effectRef idx="0">
              <a:scrgbClr r="0" g="0" b="0"/>
            </a:effectRef>
            <a:fontRef idx="none"/>
          </p:style>
          <p:txBody>
            <a:bodyPr/>
            <a:lstStyle/>
            <a:p>
              <a:endParaRPr lang="en-US"/>
            </a:p>
          </p:txBody>
        </p:sp>
        <p:sp>
          <p:nvSpPr>
            <p:cNvPr id="16" name="Shape 4390">
              <a:extLst>
                <a:ext uri="{FF2B5EF4-FFF2-40B4-BE49-F238E27FC236}">
                  <a16:creationId xmlns:a16="http://schemas.microsoft.com/office/drawing/2014/main" id="{FE405A41-BE17-8E86-81E6-61D21B89ED4E}"/>
                </a:ext>
              </a:extLst>
            </p:cNvPr>
            <p:cNvSpPr/>
            <p:nvPr/>
          </p:nvSpPr>
          <p:spPr>
            <a:xfrm>
              <a:off x="3288794" y="1905000"/>
              <a:ext cx="1208405" cy="260985"/>
            </a:xfrm>
            <a:custGeom>
              <a:avLst/>
              <a:gdLst/>
              <a:ahLst/>
              <a:cxnLst/>
              <a:rect l="0" t="0" r="0" b="0"/>
              <a:pathLst>
                <a:path w="1208405" h="260985">
                  <a:moveTo>
                    <a:pt x="1207135" y="0"/>
                  </a:moveTo>
                  <a:lnTo>
                    <a:pt x="1208405" y="6350"/>
                  </a:lnTo>
                  <a:lnTo>
                    <a:pt x="75565" y="226695"/>
                  </a:lnTo>
                  <a:lnTo>
                    <a:pt x="75565" y="228600"/>
                  </a:lnTo>
                  <a:lnTo>
                    <a:pt x="81915" y="260985"/>
                  </a:lnTo>
                  <a:lnTo>
                    <a:pt x="0" y="238125"/>
                  </a:lnTo>
                  <a:lnTo>
                    <a:pt x="67310" y="186055"/>
                  </a:lnTo>
                  <a:lnTo>
                    <a:pt x="74295" y="220345"/>
                  </a:lnTo>
                  <a:lnTo>
                    <a:pt x="1207135" y="0"/>
                  </a:lnTo>
                  <a:close/>
                </a:path>
              </a:pathLst>
            </a:custGeom>
            <a:ln w="0" cap="flat">
              <a:miter lim="127000"/>
            </a:ln>
          </p:spPr>
          <p:style>
            <a:lnRef idx="0">
              <a:srgbClr val="000000">
                <a:alpha val="0"/>
              </a:srgbClr>
            </a:lnRef>
            <a:fillRef idx="1">
              <a:srgbClr val="5B9BD3"/>
            </a:fillRef>
            <a:effectRef idx="0">
              <a:scrgbClr r="0" g="0" b="0"/>
            </a:effectRef>
            <a:fontRef idx="none"/>
          </p:style>
          <p:txBody>
            <a:bodyPr/>
            <a:lstStyle/>
            <a:p>
              <a:endParaRPr lang="en-US"/>
            </a:p>
          </p:txBody>
        </p:sp>
        <p:pic>
          <p:nvPicPr>
            <p:cNvPr id="17" name="Picture 16">
              <a:extLst>
                <a:ext uri="{FF2B5EF4-FFF2-40B4-BE49-F238E27FC236}">
                  <a16:creationId xmlns:a16="http://schemas.microsoft.com/office/drawing/2014/main" id="{79C7BCD6-E01E-F6DD-EC8C-791F5249CD0C}"/>
                </a:ext>
              </a:extLst>
            </p:cNvPr>
            <p:cNvPicPr/>
            <p:nvPr/>
          </p:nvPicPr>
          <p:blipFill>
            <a:blip r:embed="rId7" cstate="screen">
              <a:extLst>
                <a:ext uri="{28A0092B-C50C-407E-A947-70E740481C1C}">
                  <a14:useLocalDpi xmlns:a14="http://schemas.microsoft.com/office/drawing/2010/main"/>
                </a:ext>
              </a:extLst>
            </a:blip>
            <a:stretch>
              <a:fillRect/>
            </a:stretch>
          </p:blipFill>
          <p:spPr>
            <a:xfrm>
              <a:off x="2777957" y="145343"/>
              <a:ext cx="1098550" cy="999562"/>
            </a:xfrm>
            <a:prstGeom prst="rect">
              <a:avLst/>
            </a:prstGeom>
          </p:spPr>
        </p:pic>
      </p:grpSp>
      <p:pic>
        <p:nvPicPr>
          <p:cNvPr id="19" name="Picture 18" descr="A diagram of a sea urchin&#10;&#10;Description automatically generated">
            <a:extLst>
              <a:ext uri="{FF2B5EF4-FFF2-40B4-BE49-F238E27FC236}">
                <a16:creationId xmlns:a16="http://schemas.microsoft.com/office/drawing/2014/main" id="{A31534CE-D84F-2D89-41AE-141B0E5AF1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7350" y="4155557"/>
            <a:ext cx="4740001" cy="2714501"/>
          </a:xfrm>
          <a:prstGeom prst="rect">
            <a:avLst/>
          </a:prstGeom>
        </p:spPr>
      </p:pic>
      <p:pic>
        <p:nvPicPr>
          <p:cNvPr id="4" name="Picture 3" descr="A close-up of a jellyfish&#10;&#10;Description automatically generated with low confidence">
            <a:extLst>
              <a:ext uri="{FF2B5EF4-FFF2-40B4-BE49-F238E27FC236}">
                <a16:creationId xmlns:a16="http://schemas.microsoft.com/office/drawing/2014/main" id="{47750E8D-011B-E9C5-DC98-FCD4DDC70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12489" y="2198845"/>
            <a:ext cx="889577" cy="933326"/>
          </a:xfrm>
          <a:prstGeom prst="rect">
            <a:avLst/>
          </a:prstGeom>
          <a:effectLst>
            <a:softEdge rad="127896"/>
          </a:effectLst>
        </p:spPr>
      </p:pic>
      <p:pic>
        <p:nvPicPr>
          <p:cNvPr id="20" name="Picture 19" descr="A white line in the sky&#10;&#10;Description automatically generated">
            <a:extLst>
              <a:ext uri="{FF2B5EF4-FFF2-40B4-BE49-F238E27FC236}">
                <a16:creationId xmlns:a16="http://schemas.microsoft.com/office/drawing/2014/main" id="{4CC97513-20B0-C1CC-BA71-309B0B6A6486}"/>
              </a:ext>
            </a:extLst>
          </p:cNvPr>
          <p:cNvPicPr>
            <a:picLocks noChangeAspect="1"/>
          </p:cNvPicPr>
          <p:nvPr/>
        </p:nvPicPr>
        <p:blipFill>
          <a:blip r:embed="rId10"/>
          <a:stretch>
            <a:fillRect/>
          </a:stretch>
        </p:blipFill>
        <p:spPr>
          <a:xfrm>
            <a:off x="6157277" y="1846099"/>
            <a:ext cx="1549400" cy="469900"/>
          </a:xfrm>
          <a:prstGeom prst="rect">
            <a:avLst/>
          </a:prstGeom>
        </p:spPr>
      </p:pic>
      <p:pic>
        <p:nvPicPr>
          <p:cNvPr id="22" name="Picture 21" descr="A satellite in space&#10;&#10;Description automatically generated">
            <a:extLst>
              <a:ext uri="{FF2B5EF4-FFF2-40B4-BE49-F238E27FC236}">
                <a16:creationId xmlns:a16="http://schemas.microsoft.com/office/drawing/2014/main" id="{F64DD18B-7BAF-009D-8539-97E20631A56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625914">
            <a:off x="8636570" y="1741297"/>
            <a:ext cx="1338104" cy="994697"/>
          </a:xfrm>
          <a:prstGeom prst="rect">
            <a:avLst/>
          </a:prstGeom>
        </p:spPr>
      </p:pic>
      <p:pic>
        <p:nvPicPr>
          <p:cNvPr id="24" name="Picture 23" descr="A curved arrow pointing upwards&#10;&#10;Description automatically generated with medium confidence">
            <a:extLst>
              <a:ext uri="{FF2B5EF4-FFF2-40B4-BE49-F238E27FC236}">
                <a16:creationId xmlns:a16="http://schemas.microsoft.com/office/drawing/2014/main" id="{7B85AE15-8C64-917E-F741-A67DC50413F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3331"/>
          <a:stretch/>
        </p:blipFill>
        <p:spPr>
          <a:xfrm rot="824947">
            <a:off x="8113280" y="3281943"/>
            <a:ext cx="1512844" cy="933628"/>
          </a:xfrm>
          <a:prstGeom prst="rect">
            <a:avLst/>
          </a:prstGeom>
        </p:spPr>
      </p:pic>
      <p:pic>
        <p:nvPicPr>
          <p:cNvPr id="26" name="Picture 25" descr="A close-up of a satellite&#10;&#10;Description automatically generated">
            <a:extLst>
              <a:ext uri="{FF2B5EF4-FFF2-40B4-BE49-F238E27FC236}">
                <a16:creationId xmlns:a16="http://schemas.microsoft.com/office/drawing/2014/main" id="{E66FD181-DB03-3718-6C75-ADDB697C2E6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6439" b="-4398"/>
          <a:stretch/>
        </p:blipFill>
        <p:spPr>
          <a:xfrm>
            <a:off x="5637046" y="2994707"/>
            <a:ext cx="1460922" cy="861630"/>
          </a:xfrm>
          <a:prstGeom prst="rect">
            <a:avLst/>
          </a:prstGeom>
        </p:spPr>
      </p:pic>
    </p:spTree>
    <p:extLst>
      <p:ext uri="{BB962C8B-B14F-4D97-AF65-F5344CB8AC3E}">
        <p14:creationId xmlns:p14="http://schemas.microsoft.com/office/powerpoint/2010/main" val="22050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C5BB0F-662F-E2A5-0975-5CF5C74AF27B}"/>
              </a:ext>
            </a:extLst>
          </p:cNvPr>
          <p:cNvSpPr>
            <a:spLocks noGrp="1"/>
          </p:cNvSpPr>
          <p:nvPr>
            <p:ph type="title"/>
          </p:nvPr>
        </p:nvSpPr>
        <p:spPr>
          <a:xfrm>
            <a:off x="488950" y="472017"/>
            <a:ext cx="5251316" cy="1807305"/>
          </a:xfrm>
        </p:spPr>
        <p:txBody>
          <a:bodyPr>
            <a:normAutofit fontScale="90000"/>
          </a:bodyPr>
          <a:lstStyle/>
          <a:p>
            <a:r>
              <a:rPr lang="en-US" sz="4100" dirty="0">
                <a:latin typeface="+mn-lt"/>
              </a:rPr>
              <a:t>Life on the rocky shores along most coastlines are filled with invertebrates attached to the rocks.</a:t>
            </a:r>
          </a:p>
        </p:txBody>
      </p:sp>
      <p:sp>
        <p:nvSpPr>
          <p:cNvPr id="9" name="Content Placeholder 8">
            <a:extLst>
              <a:ext uri="{FF2B5EF4-FFF2-40B4-BE49-F238E27FC236}">
                <a16:creationId xmlns:a16="http://schemas.microsoft.com/office/drawing/2014/main" id="{00A03D1E-F652-62C7-A325-C15549923BBE}"/>
              </a:ext>
            </a:extLst>
          </p:cNvPr>
          <p:cNvSpPr>
            <a:spLocks noGrp="1"/>
          </p:cNvSpPr>
          <p:nvPr>
            <p:ph idx="1"/>
          </p:nvPr>
        </p:nvSpPr>
        <p:spPr>
          <a:xfrm>
            <a:off x="254001" y="2556933"/>
            <a:ext cx="5842000" cy="4063999"/>
          </a:xfrm>
        </p:spPr>
        <p:txBody>
          <a:bodyPr>
            <a:normAutofit lnSpcReduction="10000"/>
          </a:bodyPr>
          <a:lstStyle/>
          <a:p>
            <a:r>
              <a:rPr lang="en-US" sz="2400" dirty="0"/>
              <a:t>There’s no more room on the Rocks! </a:t>
            </a:r>
          </a:p>
          <a:p>
            <a:pPr marL="0" indent="0">
              <a:buNone/>
            </a:pPr>
            <a:endParaRPr lang="en-US" sz="2400" dirty="0"/>
          </a:p>
          <a:p>
            <a:r>
              <a:rPr lang="en-US" sz="2400" dirty="0"/>
              <a:t>Most animals release their larvae into the sea, to be carried away by the prevailing current and tide to find a new place to settle as adults.</a:t>
            </a:r>
          </a:p>
          <a:p>
            <a:endParaRPr lang="en-US" sz="2400" dirty="0"/>
          </a:p>
          <a:p>
            <a:r>
              <a:rPr lang="en-US" sz="2400" dirty="0"/>
              <a:t>This evolutionary strategy produces thousands of gametes that become developing larvae so that at least one or two survive to replace the adults.</a:t>
            </a:r>
          </a:p>
        </p:txBody>
      </p:sp>
      <p:pic>
        <p:nvPicPr>
          <p:cNvPr id="5" name="Content Placeholder 4" descr="A close-up of a sea creature&#10;&#10;Description automatically generated">
            <a:extLst>
              <a:ext uri="{FF2B5EF4-FFF2-40B4-BE49-F238E27FC236}">
                <a16:creationId xmlns:a16="http://schemas.microsoft.com/office/drawing/2014/main" id="{2A5E9DC4-C654-5E83-EEA7-718EF1566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18789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027">
            <a:extLst>
              <a:ext uri="{FF2B5EF4-FFF2-40B4-BE49-F238E27FC236}">
                <a16:creationId xmlns:a16="http://schemas.microsoft.com/office/drawing/2014/main" id="{82A8C172-FD51-5340-AFE5-F2FBAE921592}"/>
              </a:ext>
            </a:extLst>
          </p:cNvPr>
          <p:cNvSpPr txBox="1">
            <a:spLocks noChangeArrowheads="1"/>
          </p:cNvSpPr>
          <p:nvPr/>
        </p:nvSpPr>
        <p:spPr bwMode="auto">
          <a:xfrm>
            <a:off x="2819400" y="68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endParaRPr lang="en-US" altLang="en-US">
              <a:latin typeface="Times New Roman" panose="02020603050405020304" pitchFamily="18" charset="0"/>
            </a:endParaRPr>
          </a:p>
        </p:txBody>
      </p:sp>
      <p:sp>
        <p:nvSpPr>
          <p:cNvPr id="65540" name="Text Box 1029">
            <a:extLst>
              <a:ext uri="{FF2B5EF4-FFF2-40B4-BE49-F238E27FC236}">
                <a16:creationId xmlns:a16="http://schemas.microsoft.com/office/drawing/2014/main" id="{47CDAB87-2923-C945-8BF2-A80C3412FF15}"/>
              </a:ext>
            </a:extLst>
          </p:cNvPr>
          <p:cNvSpPr txBox="1">
            <a:spLocks noChangeArrowheads="1"/>
          </p:cNvSpPr>
          <p:nvPr/>
        </p:nvSpPr>
        <p:spPr bwMode="auto">
          <a:xfrm>
            <a:off x="7239000" y="457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endParaRPr lang="en-US" altLang="en-US">
              <a:latin typeface="Times New Roman" panose="02020603050405020304" pitchFamily="18" charset="0"/>
            </a:endParaRPr>
          </a:p>
        </p:txBody>
      </p:sp>
      <p:sp>
        <p:nvSpPr>
          <p:cNvPr id="65542" name="Text Box 1031">
            <a:extLst>
              <a:ext uri="{FF2B5EF4-FFF2-40B4-BE49-F238E27FC236}">
                <a16:creationId xmlns:a16="http://schemas.microsoft.com/office/drawing/2014/main" id="{CB17D44C-9A91-4843-A8F8-951BB2D27BFF}"/>
              </a:ext>
            </a:extLst>
          </p:cNvPr>
          <p:cNvSpPr txBox="1">
            <a:spLocks noChangeArrowheads="1"/>
          </p:cNvSpPr>
          <p:nvPr/>
        </p:nvSpPr>
        <p:spPr bwMode="auto">
          <a:xfrm>
            <a:off x="433138" y="5614911"/>
            <a:ext cx="1175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r>
              <a:rPr lang="en-US" altLang="en-US" b="1" dirty="0">
                <a:latin typeface="Times New Roman" panose="02020603050405020304" pitchFamily="18" charset="0"/>
              </a:rPr>
              <a:t>		</a:t>
            </a:r>
          </a:p>
        </p:txBody>
      </p:sp>
      <p:pic>
        <p:nvPicPr>
          <p:cNvPr id="65543" name="Picture 1032" descr="E:\PHOTO_CD\IMAGES\IMG0037.PCD">
            <a:extLst>
              <a:ext uri="{FF2B5EF4-FFF2-40B4-BE49-F238E27FC236}">
                <a16:creationId xmlns:a16="http://schemas.microsoft.com/office/drawing/2014/main" id="{6DF4EFE8-EFEB-D444-8049-DB11B8DB46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305706">
            <a:off x="7886925" y="2942358"/>
            <a:ext cx="2572236" cy="17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 Box 1033">
            <a:extLst>
              <a:ext uri="{FF2B5EF4-FFF2-40B4-BE49-F238E27FC236}">
                <a16:creationId xmlns:a16="http://schemas.microsoft.com/office/drawing/2014/main" id="{F35E3A56-BB20-B04F-AAE5-C8C303B35EAF}"/>
              </a:ext>
            </a:extLst>
          </p:cNvPr>
          <p:cNvSpPr txBox="1">
            <a:spLocks noChangeArrowheads="1"/>
          </p:cNvSpPr>
          <p:nvPr/>
        </p:nvSpPr>
        <p:spPr bwMode="auto">
          <a:xfrm>
            <a:off x="6463170" y="3109871"/>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endParaRPr lang="en-US" altLang="en-US">
              <a:latin typeface="Times New Roman" panose="02020603050405020304" pitchFamily="18" charset="0"/>
            </a:endParaRPr>
          </a:p>
        </p:txBody>
      </p:sp>
      <p:sp>
        <p:nvSpPr>
          <p:cNvPr id="5" name="TextBox 4">
            <a:extLst>
              <a:ext uri="{FF2B5EF4-FFF2-40B4-BE49-F238E27FC236}">
                <a16:creationId xmlns:a16="http://schemas.microsoft.com/office/drawing/2014/main" id="{75B7CD62-2E50-6C72-3027-C2DCC8F95B2D}"/>
              </a:ext>
            </a:extLst>
          </p:cNvPr>
          <p:cNvSpPr txBox="1"/>
          <p:nvPr/>
        </p:nvSpPr>
        <p:spPr>
          <a:xfrm>
            <a:off x="731509" y="372660"/>
            <a:ext cx="10541542" cy="707886"/>
          </a:xfrm>
          <a:prstGeom prst="rect">
            <a:avLst/>
          </a:prstGeom>
          <a:noFill/>
        </p:spPr>
        <p:txBody>
          <a:bodyPr wrap="square">
            <a:spAutoFit/>
          </a:bodyPr>
          <a:lstStyle/>
          <a:p>
            <a:r>
              <a:rPr lang="en-US" altLang="en-US" sz="4000" b="1" dirty="0"/>
              <a:t>Meroplankton</a:t>
            </a:r>
            <a:r>
              <a:rPr lang="en-US" altLang="en-US" sz="4000" b="1" dirty="0">
                <a:latin typeface="+mj-lt"/>
              </a:rPr>
              <a:t> = spends part of its’ life as plankton</a:t>
            </a:r>
            <a:endParaRPr lang="en-US" sz="4000" dirty="0">
              <a:latin typeface="+mj-lt"/>
            </a:endParaRPr>
          </a:p>
        </p:txBody>
      </p:sp>
      <p:pic>
        <p:nvPicPr>
          <p:cNvPr id="7" name="Picture 6" descr="A group of jellyfish swimming in the ocean&#10;&#10;Description automatically generated">
            <a:extLst>
              <a:ext uri="{FF2B5EF4-FFF2-40B4-BE49-F238E27FC236}">
                <a16:creationId xmlns:a16="http://schemas.microsoft.com/office/drawing/2014/main" id="{2BA1FF5C-839F-A3B8-F120-B749D565E781}"/>
              </a:ext>
            </a:extLst>
          </p:cNvPr>
          <p:cNvPicPr>
            <a:picLocks noChangeAspect="1"/>
          </p:cNvPicPr>
          <p:nvPr/>
        </p:nvPicPr>
        <p:blipFill>
          <a:blip r:embed="rId4"/>
          <a:stretch>
            <a:fillRect/>
          </a:stretch>
        </p:blipFill>
        <p:spPr>
          <a:xfrm>
            <a:off x="1722884" y="1567614"/>
            <a:ext cx="6451600" cy="4572000"/>
          </a:xfrm>
          <a:prstGeom prst="rect">
            <a:avLst/>
          </a:prstGeom>
        </p:spPr>
      </p:pic>
      <p:sp>
        <p:nvSpPr>
          <p:cNvPr id="8" name="TextBox 7">
            <a:extLst>
              <a:ext uri="{FF2B5EF4-FFF2-40B4-BE49-F238E27FC236}">
                <a16:creationId xmlns:a16="http://schemas.microsoft.com/office/drawing/2014/main" id="{A390FD27-3A2E-7FE5-5C6E-A315CAF01C35}"/>
              </a:ext>
            </a:extLst>
          </p:cNvPr>
          <p:cNvSpPr txBox="1"/>
          <p:nvPr/>
        </p:nvSpPr>
        <p:spPr>
          <a:xfrm>
            <a:off x="8901364" y="4541207"/>
            <a:ext cx="2781701" cy="1754326"/>
          </a:xfrm>
          <a:prstGeom prst="rect">
            <a:avLst/>
          </a:prstGeom>
          <a:noFill/>
        </p:spPr>
        <p:txBody>
          <a:bodyPr wrap="square" rtlCol="0">
            <a:spAutoFit/>
          </a:bodyPr>
          <a:lstStyle/>
          <a:p>
            <a:r>
              <a:rPr lang="en-US" dirty="0"/>
              <a:t>Cyprid stage of a barnacle The sole purpose of this stage is to find a home (on a rock or whale or ….) and settle down near others like itself. </a:t>
            </a:r>
          </a:p>
        </p:txBody>
      </p:sp>
      <p:sp>
        <p:nvSpPr>
          <p:cNvPr id="2" name="TextBox 1">
            <a:extLst>
              <a:ext uri="{FF2B5EF4-FFF2-40B4-BE49-F238E27FC236}">
                <a16:creationId xmlns:a16="http://schemas.microsoft.com/office/drawing/2014/main" id="{0B5672E2-0C0D-11DC-F75F-0CBDC3A933BE}"/>
              </a:ext>
            </a:extLst>
          </p:cNvPr>
          <p:cNvSpPr txBox="1"/>
          <p:nvPr/>
        </p:nvSpPr>
        <p:spPr>
          <a:xfrm>
            <a:off x="8901364" y="1388880"/>
            <a:ext cx="2371687" cy="1200329"/>
          </a:xfrm>
          <a:prstGeom prst="rect">
            <a:avLst/>
          </a:prstGeom>
          <a:noFill/>
        </p:spPr>
        <p:txBody>
          <a:bodyPr wrap="square" rtlCol="0">
            <a:spAutoFit/>
          </a:bodyPr>
          <a:lstStyle/>
          <a:p>
            <a:r>
              <a:rPr lang="en-US" dirty="0"/>
              <a:t>They drift with the currents to find a place to settle down to call home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5F0B9A87-D707-5F41-A622-1CB4AE6FCAF1}"/>
              </a:ext>
            </a:extLst>
          </p:cNvPr>
          <p:cNvSpPr>
            <a:spLocks noGrp="1" noChangeArrowheads="1"/>
          </p:cNvSpPr>
          <p:nvPr>
            <p:ph type="title"/>
          </p:nvPr>
        </p:nvSpPr>
        <p:spPr>
          <a:xfrm>
            <a:off x="3298817" y="113097"/>
            <a:ext cx="7772400" cy="1143000"/>
          </a:xfrm>
        </p:spPr>
        <p:txBody>
          <a:bodyPr>
            <a:normAutofit/>
          </a:bodyPr>
          <a:lstStyle/>
          <a:p>
            <a:pPr>
              <a:defRPr/>
            </a:pPr>
            <a:r>
              <a:rPr lang="en-US" altLang="en-US" dirty="0">
                <a:latin typeface="+mn-lt"/>
              </a:rPr>
              <a:t>Littorina snail life cycle</a:t>
            </a:r>
          </a:p>
        </p:txBody>
      </p:sp>
      <p:pic>
        <p:nvPicPr>
          <p:cNvPr id="72707" name="Picture 4">
            <a:extLst>
              <a:ext uri="{FF2B5EF4-FFF2-40B4-BE49-F238E27FC236}">
                <a16:creationId xmlns:a16="http://schemas.microsoft.com/office/drawing/2014/main" id="{7A8FD67E-3CB4-F74E-93BC-4A31844F10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13779" y="1173016"/>
            <a:ext cx="2921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8">
            <a:extLst>
              <a:ext uri="{FF2B5EF4-FFF2-40B4-BE49-F238E27FC236}">
                <a16:creationId xmlns:a16="http://schemas.microsoft.com/office/drawing/2014/main" id="{A6734989-19E5-DE45-A2D5-A9C722D4EF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5212" y="4131683"/>
            <a:ext cx="2179874" cy="234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1" name="Group 5">
            <a:extLst>
              <a:ext uri="{FF2B5EF4-FFF2-40B4-BE49-F238E27FC236}">
                <a16:creationId xmlns:a16="http://schemas.microsoft.com/office/drawing/2014/main" id="{D6277520-F542-DD4E-80D8-CC3EBAD83F22}"/>
              </a:ext>
            </a:extLst>
          </p:cNvPr>
          <p:cNvGrpSpPr>
            <a:grpSpLocks/>
          </p:cNvGrpSpPr>
          <p:nvPr/>
        </p:nvGrpSpPr>
        <p:grpSpPr bwMode="auto">
          <a:xfrm>
            <a:off x="3817938" y="2751138"/>
            <a:ext cx="404812" cy="692150"/>
            <a:chOff x="2294453" y="2750812"/>
            <a:chExt cx="404640" cy="69264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15E2E85-D38E-DF4D-8DBE-4671F837CB62}"/>
                    </a:ext>
                  </a:extLst>
                </p14:cNvPr>
                <p14:cNvContentPartPr/>
                <p14:nvPr/>
              </p14:nvContentPartPr>
              <p14:xfrm>
                <a:off x="2294453" y="2787892"/>
                <a:ext cx="322200" cy="655560"/>
              </p14:xfrm>
            </p:contentPart>
          </mc:Choice>
          <mc:Fallback xmlns="">
            <p:pic>
              <p:nvPicPr>
                <p:cNvPr id="4" name="Ink 3">
                  <a:extLst>
                    <a:ext uri="{FF2B5EF4-FFF2-40B4-BE49-F238E27FC236}">
                      <a16:creationId xmlns:a16="http://schemas.microsoft.com/office/drawing/2014/main" id="{615E2E85-D38E-DF4D-8DBE-4671F837CB62}"/>
                    </a:ext>
                  </a:extLst>
                </p:cNvPr>
                <p:cNvPicPr/>
                <p:nvPr/>
              </p:nvPicPr>
              <p:blipFill>
                <a:blip r:embed="rId8"/>
                <a:stretch>
                  <a:fillRect/>
                </a:stretch>
              </p:blipFill>
              <p:spPr>
                <a:xfrm>
                  <a:off x="2285453" y="2778892"/>
                  <a:ext cx="339840" cy="673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FF0CA3F1-DCE8-A64F-A729-7E2077E92A99}"/>
                    </a:ext>
                  </a:extLst>
                </p14:cNvPr>
                <p14:cNvContentPartPr/>
                <p14:nvPr/>
              </p14:nvContentPartPr>
              <p14:xfrm>
                <a:off x="2473733" y="2750812"/>
                <a:ext cx="225360" cy="203400"/>
              </p14:xfrm>
            </p:contentPart>
          </mc:Choice>
          <mc:Fallback xmlns="">
            <p:pic>
              <p:nvPicPr>
                <p:cNvPr id="5" name="Ink 4">
                  <a:extLst>
                    <a:ext uri="{FF2B5EF4-FFF2-40B4-BE49-F238E27FC236}">
                      <a16:creationId xmlns:a16="http://schemas.microsoft.com/office/drawing/2014/main" id="{FF0CA3F1-DCE8-A64F-A729-7E2077E92A99}"/>
                    </a:ext>
                  </a:extLst>
                </p:cNvPr>
                <p:cNvPicPr/>
                <p:nvPr/>
              </p:nvPicPr>
              <p:blipFill>
                <a:blip r:embed="rId10"/>
                <a:stretch>
                  <a:fillRect/>
                </a:stretch>
              </p:blipFill>
              <p:spPr>
                <a:xfrm>
                  <a:off x="2464733" y="2741812"/>
                  <a:ext cx="243000" cy="221040"/>
                </a:xfrm>
                <a:prstGeom prst="rect">
                  <a:avLst/>
                </a:prstGeom>
              </p:spPr>
            </p:pic>
          </mc:Fallback>
        </mc:AlternateContent>
      </p:grpSp>
      <p:grpSp>
        <p:nvGrpSpPr>
          <p:cNvPr id="72712" name="Group 9">
            <a:extLst>
              <a:ext uri="{FF2B5EF4-FFF2-40B4-BE49-F238E27FC236}">
                <a16:creationId xmlns:a16="http://schemas.microsoft.com/office/drawing/2014/main" id="{92628FF2-DEDA-B948-B3FE-B7261835B914}"/>
              </a:ext>
            </a:extLst>
          </p:cNvPr>
          <p:cNvGrpSpPr>
            <a:grpSpLocks/>
          </p:cNvGrpSpPr>
          <p:nvPr/>
        </p:nvGrpSpPr>
        <p:grpSpPr bwMode="auto">
          <a:xfrm>
            <a:off x="7004050" y="2152653"/>
            <a:ext cx="457200" cy="354013"/>
            <a:chOff x="5480453" y="2152132"/>
            <a:chExt cx="456120" cy="354960"/>
          </a:xfrm>
        </p:grpSpPr>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E786690-2E3D-8E49-80C1-A106BDD501F4}"/>
                    </a:ext>
                  </a:extLst>
                </p14:cNvPr>
                <p14:cNvContentPartPr/>
                <p14:nvPr/>
              </p14:nvContentPartPr>
              <p14:xfrm>
                <a:off x="5480453" y="2287492"/>
                <a:ext cx="361080" cy="28440"/>
              </p14:xfrm>
            </p:contentPart>
          </mc:Choice>
          <mc:Fallback xmlns="">
            <p:pic>
              <p:nvPicPr>
                <p:cNvPr id="7" name="Ink 6">
                  <a:extLst>
                    <a:ext uri="{FF2B5EF4-FFF2-40B4-BE49-F238E27FC236}">
                      <a16:creationId xmlns:a16="http://schemas.microsoft.com/office/drawing/2014/main" id="{4E786690-2E3D-8E49-80C1-A106BDD501F4}"/>
                    </a:ext>
                  </a:extLst>
                </p:cNvPr>
                <p:cNvPicPr/>
                <p:nvPr/>
              </p:nvPicPr>
              <p:blipFill>
                <a:blip r:embed="rId12"/>
                <a:stretch>
                  <a:fillRect/>
                </a:stretch>
              </p:blipFill>
              <p:spPr>
                <a:xfrm>
                  <a:off x="5471453" y="2278492"/>
                  <a:ext cx="3787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D82A11C9-45D1-CF4E-B65B-44FE89941F94}"/>
                    </a:ext>
                  </a:extLst>
                </p14:cNvPr>
                <p14:cNvContentPartPr/>
                <p14:nvPr/>
              </p14:nvContentPartPr>
              <p14:xfrm>
                <a:off x="5726333" y="2152132"/>
                <a:ext cx="210240" cy="354960"/>
              </p14:xfrm>
            </p:contentPart>
          </mc:Choice>
          <mc:Fallback xmlns="">
            <p:pic>
              <p:nvPicPr>
                <p:cNvPr id="9" name="Ink 8">
                  <a:extLst>
                    <a:ext uri="{FF2B5EF4-FFF2-40B4-BE49-F238E27FC236}">
                      <a16:creationId xmlns:a16="http://schemas.microsoft.com/office/drawing/2014/main" id="{D82A11C9-45D1-CF4E-B65B-44FE89941F94}"/>
                    </a:ext>
                  </a:extLst>
                </p:cNvPr>
                <p:cNvPicPr/>
                <p:nvPr/>
              </p:nvPicPr>
              <p:blipFill>
                <a:blip r:embed="rId14"/>
                <a:stretch>
                  <a:fillRect/>
                </a:stretch>
              </p:blipFill>
              <p:spPr>
                <a:xfrm>
                  <a:off x="5717333" y="2143132"/>
                  <a:ext cx="227880" cy="372600"/>
                </a:xfrm>
                <a:prstGeom prst="rect">
                  <a:avLst/>
                </a:prstGeom>
              </p:spPr>
            </p:pic>
          </mc:Fallback>
        </mc:AlternateContent>
      </p:grpSp>
      <p:grpSp>
        <p:nvGrpSpPr>
          <p:cNvPr id="72713" name="Group 16">
            <a:extLst>
              <a:ext uri="{FF2B5EF4-FFF2-40B4-BE49-F238E27FC236}">
                <a16:creationId xmlns:a16="http://schemas.microsoft.com/office/drawing/2014/main" id="{7EBCAE8F-93E2-7B4E-8A44-ABB2DC718BE4}"/>
              </a:ext>
            </a:extLst>
          </p:cNvPr>
          <p:cNvGrpSpPr>
            <a:grpSpLocks/>
          </p:cNvGrpSpPr>
          <p:nvPr/>
        </p:nvGrpSpPr>
        <p:grpSpPr bwMode="auto">
          <a:xfrm>
            <a:off x="8490858" y="5124040"/>
            <a:ext cx="1651000" cy="1399713"/>
            <a:chOff x="5027573" y="3590332"/>
            <a:chExt cx="2378520" cy="2016360"/>
          </a:xfrm>
        </p:grpSpPr>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FB56E725-D595-244D-BF78-D537FB0E0E68}"/>
                    </a:ext>
                  </a:extLst>
                </p14:cNvPr>
                <p14:cNvContentPartPr/>
                <p14:nvPr/>
              </p14:nvContentPartPr>
              <p14:xfrm>
                <a:off x="5068253" y="3590332"/>
                <a:ext cx="2337840" cy="1983240"/>
              </p14:xfrm>
            </p:contentPart>
          </mc:Choice>
          <mc:Fallback xmlns="">
            <p:pic>
              <p:nvPicPr>
                <p:cNvPr id="15" name="Ink 14">
                  <a:extLst>
                    <a:ext uri="{FF2B5EF4-FFF2-40B4-BE49-F238E27FC236}">
                      <a16:creationId xmlns:a16="http://schemas.microsoft.com/office/drawing/2014/main" id="{FB56E725-D595-244D-BF78-D537FB0E0E68}"/>
                    </a:ext>
                  </a:extLst>
                </p:cNvPr>
                <p:cNvPicPr/>
                <p:nvPr/>
              </p:nvPicPr>
              <p:blipFill>
                <a:blip r:embed="rId16"/>
                <a:stretch>
                  <a:fillRect/>
                </a:stretch>
              </p:blipFill>
              <p:spPr>
                <a:xfrm>
                  <a:off x="5059253" y="3581332"/>
                  <a:ext cx="2355480" cy="2000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5E86DFBD-6309-B347-809F-85535E00DDBE}"/>
                    </a:ext>
                  </a:extLst>
                </p14:cNvPr>
                <p14:cNvContentPartPr/>
                <p14:nvPr/>
              </p14:nvContentPartPr>
              <p14:xfrm>
                <a:off x="5027573" y="5481772"/>
                <a:ext cx="182520" cy="124920"/>
              </p14:xfrm>
            </p:contentPart>
          </mc:Choice>
          <mc:Fallback xmlns="">
            <p:pic>
              <p:nvPicPr>
                <p:cNvPr id="16" name="Ink 15">
                  <a:extLst>
                    <a:ext uri="{FF2B5EF4-FFF2-40B4-BE49-F238E27FC236}">
                      <a16:creationId xmlns:a16="http://schemas.microsoft.com/office/drawing/2014/main" id="{5E86DFBD-6309-B347-809F-85535E00DDBE}"/>
                    </a:ext>
                  </a:extLst>
                </p:cNvPr>
                <p:cNvPicPr/>
                <p:nvPr/>
              </p:nvPicPr>
              <p:blipFill>
                <a:blip r:embed="rId18"/>
                <a:stretch>
                  <a:fillRect/>
                </a:stretch>
              </p:blipFill>
              <p:spPr>
                <a:xfrm>
                  <a:off x="5018573" y="5472772"/>
                  <a:ext cx="200160" cy="142560"/>
                </a:xfrm>
                <a:prstGeom prst="rect">
                  <a:avLst/>
                </a:prstGeom>
              </p:spPr>
            </p:pic>
          </mc:Fallback>
        </mc:AlternateContent>
      </p:grpSp>
      <p:grpSp>
        <p:nvGrpSpPr>
          <p:cNvPr id="72714" name="Group 20">
            <a:extLst>
              <a:ext uri="{FF2B5EF4-FFF2-40B4-BE49-F238E27FC236}">
                <a16:creationId xmlns:a16="http://schemas.microsoft.com/office/drawing/2014/main" id="{46C472CB-A590-434C-AE34-BA2B81ADB2F2}"/>
              </a:ext>
            </a:extLst>
          </p:cNvPr>
          <p:cNvGrpSpPr>
            <a:grpSpLocks/>
          </p:cNvGrpSpPr>
          <p:nvPr/>
        </p:nvGrpSpPr>
        <p:grpSpPr bwMode="auto">
          <a:xfrm>
            <a:off x="3494091" y="5695953"/>
            <a:ext cx="1216025" cy="200025"/>
            <a:chOff x="1970813" y="5695972"/>
            <a:chExt cx="1216080" cy="199800"/>
          </a:xfrm>
        </p:grpSpPr>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F040C84A-4F2B-F64A-86DF-CE53517FC812}"/>
                    </a:ext>
                  </a:extLst>
                </p14:cNvPr>
                <p14:cNvContentPartPr/>
                <p14:nvPr/>
              </p14:nvContentPartPr>
              <p14:xfrm>
                <a:off x="1979453" y="5709652"/>
                <a:ext cx="1207440" cy="145800"/>
              </p14:xfrm>
            </p:contentPart>
          </mc:Choice>
          <mc:Fallback xmlns="">
            <p:pic>
              <p:nvPicPr>
                <p:cNvPr id="18" name="Ink 17">
                  <a:extLst>
                    <a:ext uri="{FF2B5EF4-FFF2-40B4-BE49-F238E27FC236}">
                      <a16:creationId xmlns:a16="http://schemas.microsoft.com/office/drawing/2014/main" id="{F040C84A-4F2B-F64A-86DF-CE53517FC812}"/>
                    </a:ext>
                  </a:extLst>
                </p:cNvPr>
                <p:cNvPicPr/>
                <p:nvPr/>
              </p:nvPicPr>
              <p:blipFill>
                <a:blip r:embed="rId20"/>
                <a:stretch>
                  <a:fillRect/>
                </a:stretch>
              </p:blipFill>
              <p:spPr>
                <a:xfrm>
                  <a:off x="1970453" y="5700652"/>
                  <a:ext cx="12250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F6232C5E-BA99-1C4B-80EE-AEDCCB480E00}"/>
                    </a:ext>
                  </a:extLst>
                </p14:cNvPr>
                <p14:cNvContentPartPr/>
                <p14:nvPr/>
              </p14:nvContentPartPr>
              <p14:xfrm>
                <a:off x="1970813" y="5823772"/>
                <a:ext cx="100800" cy="72000"/>
              </p14:xfrm>
            </p:contentPart>
          </mc:Choice>
          <mc:Fallback xmlns="">
            <p:pic>
              <p:nvPicPr>
                <p:cNvPr id="19" name="Ink 18">
                  <a:extLst>
                    <a:ext uri="{FF2B5EF4-FFF2-40B4-BE49-F238E27FC236}">
                      <a16:creationId xmlns:a16="http://schemas.microsoft.com/office/drawing/2014/main" id="{F6232C5E-BA99-1C4B-80EE-AEDCCB480E00}"/>
                    </a:ext>
                  </a:extLst>
                </p:cNvPr>
                <p:cNvPicPr/>
                <p:nvPr/>
              </p:nvPicPr>
              <p:blipFill>
                <a:blip r:embed="rId22"/>
                <a:stretch>
                  <a:fillRect/>
                </a:stretch>
              </p:blipFill>
              <p:spPr>
                <a:xfrm>
                  <a:off x="1961813" y="5814772"/>
                  <a:ext cx="11844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8C32AC3-DF19-034E-8B51-2E70E29D0E84}"/>
                    </a:ext>
                  </a:extLst>
                </p14:cNvPr>
                <p14:cNvContentPartPr/>
                <p14:nvPr/>
              </p14:nvContentPartPr>
              <p14:xfrm>
                <a:off x="2079893" y="5695972"/>
                <a:ext cx="287280" cy="120240"/>
              </p14:xfrm>
            </p:contentPart>
          </mc:Choice>
          <mc:Fallback xmlns="">
            <p:pic>
              <p:nvPicPr>
                <p:cNvPr id="20" name="Ink 19">
                  <a:extLst>
                    <a:ext uri="{FF2B5EF4-FFF2-40B4-BE49-F238E27FC236}">
                      <a16:creationId xmlns:a16="http://schemas.microsoft.com/office/drawing/2014/main" id="{E8C32AC3-DF19-034E-8B51-2E70E29D0E84}"/>
                    </a:ext>
                  </a:extLst>
                </p:cNvPr>
                <p:cNvPicPr/>
                <p:nvPr/>
              </p:nvPicPr>
              <p:blipFill>
                <a:blip r:embed="rId24"/>
                <a:stretch>
                  <a:fillRect/>
                </a:stretch>
              </p:blipFill>
              <p:spPr>
                <a:xfrm>
                  <a:off x="2070893" y="5686972"/>
                  <a:ext cx="304920" cy="137880"/>
                </a:xfrm>
                <a:prstGeom prst="rect">
                  <a:avLst/>
                </a:prstGeom>
              </p:spPr>
            </p:pic>
          </mc:Fallback>
        </mc:AlternateContent>
      </p:grpSp>
      <p:sp>
        <p:nvSpPr>
          <p:cNvPr id="10" name="TextBox 9">
            <a:extLst>
              <a:ext uri="{FF2B5EF4-FFF2-40B4-BE49-F238E27FC236}">
                <a16:creationId xmlns:a16="http://schemas.microsoft.com/office/drawing/2014/main" id="{5CA41621-6731-6802-90DF-DF5CCC134DD7}"/>
              </a:ext>
            </a:extLst>
          </p:cNvPr>
          <p:cNvSpPr txBox="1"/>
          <p:nvPr/>
        </p:nvSpPr>
        <p:spPr>
          <a:xfrm>
            <a:off x="7500321" y="5303158"/>
            <a:ext cx="2234458" cy="584775"/>
          </a:xfrm>
          <a:prstGeom prst="rect">
            <a:avLst/>
          </a:prstGeom>
          <a:noFill/>
        </p:spPr>
        <p:txBody>
          <a:bodyPr wrap="none" rtlCol="0">
            <a:spAutoFit/>
          </a:bodyPr>
          <a:lstStyle/>
          <a:p>
            <a:r>
              <a:rPr lang="en-US" sz="3200" dirty="0"/>
              <a:t>Veliger larva</a:t>
            </a:r>
          </a:p>
        </p:txBody>
      </p:sp>
      <p:sp>
        <p:nvSpPr>
          <p:cNvPr id="6" name="TextBox 5">
            <a:extLst>
              <a:ext uri="{FF2B5EF4-FFF2-40B4-BE49-F238E27FC236}">
                <a16:creationId xmlns:a16="http://schemas.microsoft.com/office/drawing/2014/main" id="{1353FDD7-389E-8544-1EF7-196BFD0AE200}"/>
              </a:ext>
            </a:extLst>
          </p:cNvPr>
          <p:cNvSpPr txBox="1"/>
          <p:nvPr/>
        </p:nvSpPr>
        <p:spPr>
          <a:xfrm>
            <a:off x="960438" y="2406436"/>
            <a:ext cx="2329930" cy="1713127"/>
          </a:xfrm>
          <a:prstGeom prst="rect">
            <a:avLst/>
          </a:prstGeom>
          <a:no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FF549E27-7057-0460-C82B-8AEAF226EF1E}"/>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23035" y="1791624"/>
            <a:ext cx="3841846" cy="2875896"/>
          </a:xfrm>
          <a:prstGeom prst="rect">
            <a:avLst/>
          </a:prstGeom>
        </p:spPr>
      </p:pic>
      <p:sp>
        <p:nvSpPr>
          <p:cNvPr id="12" name="TextBox 11">
            <a:extLst>
              <a:ext uri="{FF2B5EF4-FFF2-40B4-BE49-F238E27FC236}">
                <a16:creationId xmlns:a16="http://schemas.microsoft.com/office/drawing/2014/main" id="{97CD6F07-539B-FC02-9A77-5E086E6D47E5}"/>
              </a:ext>
            </a:extLst>
          </p:cNvPr>
          <p:cNvSpPr txBox="1"/>
          <p:nvPr/>
        </p:nvSpPr>
        <p:spPr>
          <a:xfrm>
            <a:off x="8169639" y="3706489"/>
            <a:ext cx="2234458"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3D484F28-23F7-6EA8-EC68-1BF444807BD1}"/>
              </a:ext>
            </a:extLst>
          </p:cNvPr>
          <p:cNvSpPr txBox="1"/>
          <p:nvPr/>
        </p:nvSpPr>
        <p:spPr>
          <a:xfrm>
            <a:off x="4727806" y="2483434"/>
            <a:ext cx="2295858" cy="584775"/>
          </a:xfrm>
          <a:prstGeom prst="rect">
            <a:avLst/>
          </a:prstGeom>
          <a:noFill/>
        </p:spPr>
        <p:txBody>
          <a:bodyPr wrap="square" rtlCol="0">
            <a:spAutoFit/>
          </a:bodyPr>
          <a:lstStyle/>
          <a:p>
            <a:r>
              <a:rPr lang="en-US" sz="3200" dirty="0"/>
              <a:t>Adult snail</a:t>
            </a:r>
          </a:p>
        </p:txBody>
      </p:sp>
      <p:sp>
        <p:nvSpPr>
          <p:cNvPr id="3" name="TextBox 2">
            <a:extLst>
              <a:ext uri="{FF2B5EF4-FFF2-40B4-BE49-F238E27FC236}">
                <a16:creationId xmlns:a16="http://schemas.microsoft.com/office/drawing/2014/main" id="{4581D8B4-33E2-9113-A81D-508F4DC25194}"/>
              </a:ext>
            </a:extLst>
          </p:cNvPr>
          <p:cNvSpPr txBox="1"/>
          <p:nvPr/>
        </p:nvSpPr>
        <p:spPr>
          <a:xfrm>
            <a:off x="9734780" y="2329659"/>
            <a:ext cx="1684070" cy="584775"/>
          </a:xfrm>
          <a:prstGeom prst="rect">
            <a:avLst/>
          </a:prstGeom>
          <a:noFill/>
        </p:spPr>
        <p:txBody>
          <a:bodyPr wrap="square" rtlCol="0">
            <a:spAutoFit/>
          </a:bodyPr>
          <a:lstStyle/>
          <a:p>
            <a:r>
              <a:rPr lang="en-US" sz="3200" dirty="0"/>
              <a:t>Egg case</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6428-989F-8192-FA69-D42867350A25}"/>
              </a:ext>
            </a:extLst>
          </p:cNvPr>
          <p:cNvSpPr>
            <a:spLocks noGrp="1"/>
          </p:cNvSpPr>
          <p:nvPr>
            <p:ph type="title"/>
          </p:nvPr>
        </p:nvSpPr>
        <p:spPr>
          <a:xfrm>
            <a:off x="660400" y="5074024"/>
            <a:ext cx="10871200" cy="988101"/>
          </a:xfrm>
        </p:spPr>
        <p:txBody>
          <a:bodyPr vert="horz" lIns="91440" tIns="45720" rIns="91440" bIns="45720" rtlCol="0" anchor="ctr">
            <a:normAutofit fontScale="90000"/>
          </a:bodyPr>
          <a:lstStyle/>
          <a:p>
            <a:r>
              <a:rPr lang="en-US" sz="3600" dirty="0"/>
              <a:t>Heaviest bony fish in the sea (nearly 5,000 lbs.) starts life as 2.5 mm long and one of nearly 300 millions fellow eggs/larvae </a:t>
            </a:r>
            <a:endParaRPr lang="en-US" sz="3600" kern="1200" dirty="0">
              <a:solidFill>
                <a:schemeClr val="tx1"/>
              </a:solidFill>
              <a:latin typeface="+mj-lt"/>
              <a:ea typeface="+mj-ea"/>
              <a:cs typeface="+mj-cs"/>
            </a:endParaRPr>
          </a:p>
        </p:txBody>
      </p:sp>
      <p:pic>
        <p:nvPicPr>
          <p:cNvPr id="1026" name="Picture 2">
            <a:extLst>
              <a:ext uri="{FF2B5EF4-FFF2-40B4-BE49-F238E27FC236}">
                <a16:creationId xmlns:a16="http://schemas.microsoft.com/office/drawing/2014/main" id="{26E66FDB-C64A-A77E-5503-FAE897B437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0" y="0"/>
            <a:ext cx="4062634" cy="417278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group of fish swimming in the water&#10;&#10;Description automatically generated">
            <a:extLst>
              <a:ext uri="{FF2B5EF4-FFF2-40B4-BE49-F238E27FC236}">
                <a16:creationId xmlns:a16="http://schemas.microsoft.com/office/drawing/2014/main" id="{348C7A83-0807-EE67-CF9E-9CDFF5D9FD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61976" y="10"/>
            <a:ext cx="4062654" cy="4172778"/>
          </a:xfrm>
          <a:prstGeom prst="rect">
            <a:avLst/>
          </a:prstGeom>
        </p:spPr>
      </p:pic>
      <p:pic>
        <p:nvPicPr>
          <p:cNvPr id="7" name="Content Placeholder 6" descr="A fish swimming in the water&#10;&#10;Description automatically generated">
            <a:extLst>
              <a:ext uri="{FF2B5EF4-FFF2-40B4-BE49-F238E27FC236}">
                <a16:creationId xmlns:a16="http://schemas.microsoft.com/office/drawing/2014/main" id="{742668F8-9954-BADE-B558-6F02AF33FE6E}"/>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b="-3"/>
          <a:stretch/>
        </p:blipFill>
        <p:spPr>
          <a:xfrm>
            <a:off x="8124630" y="-1"/>
            <a:ext cx="4067370" cy="4172787"/>
          </a:xfrm>
          <a:prstGeom prst="rect">
            <a:avLst/>
          </a:prstGeom>
        </p:spPr>
      </p:pic>
      <p:cxnSp>
        <p:nvCxnSpPr>
          <p:cNvPr id="1042" name="Straight Connector 1041">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2BCCE0-5136-CD35-0877-97A485853512}"/>
              </a:ext>
            </a:extLst>
          </p:cNvPr>
          <p:cNvSpPr txBox="1"/>
          <p:nvPr/>
        </p:nvSpPr>
        <p:spPr>
          <a:xfrm>
            <a:off x="2532638" y="3649566"/>
            <a:ext cx="2677886" cy="523220"/>
          </a:xfrm>
          <a:prstGeom prst="rect">
            <a:avLst/>
          </a:prstGeom>
          <a:noFill/>
        </p:spPr>
        <p:txBody>
          <a:bodyPr wrap="square" rtlCol="0">
            <a:spAutoFit/>
          </a:bodyPr>
          <a:lstStyle/>
          <a:p>
            <a:r>
              <a:rPr lang="en-US" sz="2800" dirty="0">
                <a:solidFill>
                  <a:schemeClr val="bg1"/>
                </a:solidFill>
              </a:rPr>
              <a:t>larva</a:t>
            </a:r>
          </a:p>
        </p:txBody>
      </p:sp>
    </p:spTree>
    <p:extLst>
      <p:ext uri="{BB962C8B-B14F-4D97-AF65-F5344CB8AC3E}">
        <p14:creationId xmlns:p14="http://schemas.microsoft.com/office/powerpoint/2010/main" val="1317938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027D612B-46EA-664A-8392-0821C1D71541}"/>
              </a:ext>
            </a:extLst>
          </p:cNvPr>
          <p:cNvSpPr>
            <a:spLocks noGrp="1" noChangeArrowheads="1"/>
          </p:cNvSpPr>
          <p:nvPr>
            <p:ph type="title"/>
          </p:nvPr>
        </p:nvSpPr>
        <p:spPr>
          <a:xfrm>
            <a:off x="2790940" y="45660"/>
            <a:ext cx="9144000" cy="1143000"/>
          </a:xfrm>
        </p:spPr>
        <p:txBody>
          <a:bodyPr>
            <a:normAutofit/>
          </a:bodyPr>
          <a:lstStyle/>
          <a:p>
            <a:pPr eaLnBrk="1" hangingPunct="1"/>
            <a:r>
              <a:rPr lang="en-US" altLang="en-US" sz="4000" dirty="0">
                <a:solidFill>
                  <a:srgbClr val="FFFFFF"/>
                </a:solidFill>
                <a:latin typeface="+mn-lt"/>
              </a:rPr>
              <a:t>Adaptations for life as a drifter</a:t>
            </a:r>
          </a:p>
        </p:txBody>
      </p:sp>
      <p:sp>
        <p:nvSpPr>
          <p:cNvPr id="47106" name="Text Box 3">
            <a:extLst>
              <a:ext uri="{FF2B5EF4-FFF2-40B4-BE49-F238E27FC236}">
                <a16:creationId xmlns:a16="http://schemas.microsoft.com/office/drawing/2014/main" id="{EE11B44B-126E-C846-8D31-4C9533622AD0}"/>
              </a:ext>
            </a:extLst>
          </p:cNvPr>
          <p:cNvSpPr txBox="1">
            <a:spLocks noChangeArrowheads="1"/>
          </p:cNvSpPr>
          <p:nvPr/>
        </p:nvSpPr>
        <p:spPr bwMode="auto">
          <a:xfrm>
            <a:off x="2590800" y="2057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pic>
        <p:nvPicPr>
          <p:cNvPr id="47107" name="Picture 4" descr="E:\PHOTO_CD\IMAGES\IMG0020.PCD">
            <a:extLst>
              <a:ext uri="{FF2B5EF4-FFF2-40B4-BE49-F238E27FC236}">
                <a16:creationId xmlns:a16="http://schemas.microsoft.com/office/drawing/2014/main" id="{CF534814-34BF-564C-A85E-D7D6E009B3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1244600"/>
            <a:ext cx="25892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a:extLst>
              <a:ext uri="{FF2B5EF4-FFF2-40B4-BE49-F238E27FC236}">
                <a16:creationId xmlns:a16="http://schemas.microsoft.com/office/drawing/2014/main" id="{D4D233A0-1ECE-4E4B-8427-372B174491C9}"/>
              </a:ext>
            </a:extLst>
          </p:cNvPr>
          <p:cNvSpPr txBox="1">
            <a:spLocks noChangeArrowheads="1"/>
          </p:cNvSpPr>
          <p:nvPr/>
        </p:nvSpPr>
        <p:spPr bwMode="auto">
          <a:xfrm>
            <a:off x="6248400" y="1752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47109" name="Text Box 6">
            <a:extLst>
              <a:ext uri="{FF2B5EF4-FFF2-40B4-BE49-F238E27FC236}">
                <a16:creationId xmlns:a16="http://schemas.microsoft.com/office/drawing/2014/main" id="{9B035E22-0D40-AF4A-8AF9-05509A7FD1B8}"/>
              </a:ext>
            </a:extLst>
          </p:cNvPr>
          <p:cNvSpPr txBox="1">
            <a:spLocks noChangeArrowheads="1"/>
          </p:cNvSpPr>
          <p:nvPr/>
        </p:nvSpPr>
        <p:spPr bwMode="auto">
          <a:xfrm>
            <a:off x="5229340" y="1295400"/>
            <a:ext cx="426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b="1" dirty="0">
                <a:solidFill>
                  <a:srgbClr val="FFFFFF"/>
                </a:solidFill>
                <a:latin typeface="+mn-lt"/>
              </a:rPr>
              <a:t>Transparent body to hide in the open ocean</a:t>
            </a:r>
          </a:p>
        </p:txBody>
      </p:sp>
      <p:sp>
        <p:nvSpPr>
          <p:cNvPr id="47110" name="Text Box 9">
            <a:extLst>
              <a:ext uri="{FF2B5EF4-FFF2-40B4-BE49-F238E27FC236}">
                <a16:creationId xmlns:a16="http://schemas.microsoft.com/office/drawing/2014/main" id="{59CA7C23-82C5-1046-86CE-8B6B197C9F49}"/>
              </a:ext>
            </a:extLst>
          </p:cNvPr>
          <p:cNvSpPr txBox="1">
            <a:spLocks noChangeArrowheads="1"/>
          </p:cNvSpPr>
          <p:nvPr/>
        </p:nvSpPr>
        <p:spPr bwMode="auto">
          <a:xfrm>
            <a:off x="2514600" y="3429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pic>
        <p:nvPicPr>
          <p:cNvPr id="47111" name="Picture 10" descr="E:\PHOTO_CD\IMAGES\IMG0026.PCD">
            <a:extLst>
              <a:ext uri="{FF2B5EF4-FFF2-40B4-BE49-F238E27FC236}">
                <a16:creationId xmlns:a16="http://schemas.microsoft.com/office/drawing/2014/main" id="{C200041A-24BC-774F-8988-AE8BB30EC3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4500" y="2993047"/>
            <a:ext cx="25130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11">
            <a:extLst>
              <a:ext uri="{FF2B5EF4-FFF2-40B4-BE49-F238E27FC236}">
                <a16:creationId xmlns:a16="http://schemas.microsoft.com/office/drawing/2014/main" id="{D6073FA3-D55C-534A-A567-5B983E04CB7C}"/>
              </a:ext>
            </a:extLst>
          </p:cNvPr>
          <p:cNvSpPr txBox="1">
            <a:spLocks noChangeArrowheads="1"/>
          </p:cNvSpPr>
          <p:nvPr/>
        </p:nvSpPr>
        <p:spPr bwMode="auto">
          <a:xfrm>
            <a:off x="5334000" y="2971800"/>
            <a:ext cx="5029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b="1" dirty="0">
                <a:solidFill>
                  <a:srgbClr val="FFFFFF"/>
                </a:solidFill>
              </a:rPr>
              <a:t>Long, thin appendages to slow the descent downward</a:t>
            </a:r>
            <a:r>
              <a:rPr lang="en-US" altLang="en-US" dirty="0">
                <a:solidFill>
                  <a:srgbClr val="FFFFFF"/>
                </a:solidFill>
              </a:rPr>
              <a:t> </a:t>
            </a:r>
            <a:r>
              <a:rPr lang="en-US" altLang="en-US" b="1" dirty="0">
                <a:solidFill>
                  <a:srgbClr val="FFFFFF"/>
                </a:solidFill>
              </a:rPr>
              <a:t>(</a:t>
            </a:r>
            <a:r>
              <a:rPr lang="en-US" altLang="en-US" b="1" dirty="0">
                <a:solidFill>
                  <a:srgbClr val="FFFFFF"/>
                </a:solidFill>
                <a:latin typeface="+mn-lt"/>
              </a:rPr>
              <a:t>buoyancy</a:t>
            </a:r>
            <a:r>
              <a:rPr lang="en-US" altLang="en-US" b="1" dirty="0">
                <a:solidFill>
                  <a:srgbClr val="FFFFFF"/>
                </a:solidFill>
              </a:rPr>
              <a:t>)</a:t>
            </a:r>
          </a:p>
        </p:txBody>
      </p:sp>
      <p:sp>
        <p:nvSpPr>
          <p:cNvPr id="47113" name="Text Box 12">
            <a:extLst>
              <a:ext uri="{FF2B5EF4-FFF2-40B4-BE49-F238E27FC236}">
                <a16:creationId xmlns:a16="http://schemas.microsoft.com/office/drawing/2014/main" id="{C6016967-BB55-2147-8509-42581B1DFA12}"/>
              </a:ext>
            </a:extLst>
          </p:cNvPr>
          <p:cNvSpPr txBox="1">
            <a:spLocks noChangeArrowheads="1"/>
          </p:cNvSpPr>
          <p:nvPr/>
        </p:nvSpPr>
        <p:spPr bwMode="auto">
          <a:xfrm>
            <a:off x="2590800" y="51054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pic>
        <p:nvPicPr>
          <p:cNvPr id="47114" name="Picture 13" descr="E:\PHOTO_CD\IMAGES\IMG0033.PCD">
            <a:extLst>
              <a:ext uri="{FF2B5EF4-FFF2-40B4-BE49-F238E27FC236}">
                <a16:creationId xmlns:a16="http://schemas.microsoft.com/office/drawing/2014/main" id="{ABB3B382-05C3-9F4B-A723-2DED7E48A4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6012" y="4795024"/>
            <a:ext cx="2667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 Box 14">
            <a:extLst>
              <a:ext uri="{FF2B5EF4-FFF2-40B4-BE49-F238E27FC236}">
                <a16:creationId xmlns:a16="http://schemas.microsoft.com/office/drawing/2014/main" id="{739CFAC6-7E41-2A48-902B-F433D6F24354}"/>
              </a:ext>
            </a:extLst>
          </p:cNvPr>
          <p:cNvSpPr txBox="1">
            <a:spLocks noChangeArrowheads="1"/>
          </p:cNvSpPr>
          <p:nvPr/>
        </p:nvSpPr>
        <p:spPr bwMode="auto">
          <a:xfrm>
            <a:off x="5524500" y="4800600"/>
            <a:ext cx="464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b="1" dirty="0">
                <a:solidFill>
                  <a:srgbClr val="FFFFFF"/>
                </a:solidFill>
              </a:rPr>
              <a:t>Excess </a:t>
            </a:r>
            <a:r>
              <a:rPr lang="en-US" altLang="en-US" b="1" dirty="0">
                <a:solidFill>
                  <a:srgbClr val="FFFFFF"/>
                </a:solidFill>
                <a:latin typeface="+mn-lt"/>
              </a:rPr>
              <a:t>food</a:t>
            </a:r>
            <a:r>
              <a:rPr lang="en-US" altLang="en-US" b="1" dirty="0">
                <a:solidFill>
                  <a:srgbClr val="FFFFFF"/>
                </a:solidFill>
              </a:rPr>
              <a:t> stored as oil droplets to help stay afloat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CFE3C-1958-A74A-B33A-1057065837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9279" y="1151937"/>
            <a:ext cx="9813439" cy="55513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962E7B-03E5-797F-C1A8-8502F261F0CF}"/>
              </a:ext>
            </a:extLst>
          </p:cNvPr>
          <p:cNvSpPr txBox="1"/>
          <p:nvPr/>
        </p:nvSpPr>
        <p:spPr>
          <a:xfrm>
            <a:off x="594525" y="154696"/>
            <a:ext cx="11002949" cy="707886"/>
          </a:xfrm>
          <a:prstGeom prst="rect">
            <a:avLst/>
          </a:prstGeom>
          <a:noFill/>
        </p:spPr>
        <p:txBody>
          <a:bodyPr wrap="square" rtlCol="0">
            <a:spAutoFit/>
          </a:bodyPr>
          <a:lstStyle/>
          <a:p>
            <a:r>
              <a:rPr lang="en-US" sz="4000" dirty="0">
                <a:solidFill>
                  <a:srgbClr val="FFC000"/>
                </a:solidFill>
              </a:rPr>
              <a:t>All plankton are a critical part of the ocean food web </a:t>
            </a:r>
          </a:p>
        </p:txBody>
      </p:sp>
    </p:spTree>
    <p:extLst>
      <p:ext uri="{BB962C8B-B14F-4D97-AF65-F5344CB8AC3E}">
        <p14:creationId xmlns:p14="http://schemas.microsoft.com/office/powerpoint/2010/main" val="4033378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696" y="195395"/>
            <a:ext cx="11847304" cy="1068286"/>
          </a:xfrm>
        </p:spPr>
        <p:txBody>
          <a:bodyPr>
            <a:normAutofit fontScale="90000"/>
          </a:bodyPr>
          <a:lstStyle/>
          <a:p>
            <a:r>
              <a:rPr lang="en-US" dirty="0">
                <a:latin typeface="+mn-lt"/>
              </a:rPr>
              <a:t>We first recorded the largest migration on planet earth when sonar was invented and saw this (below)</a:t>
            </a:r>
          </a:p>
        </p:txBody>
      </p:sp>
      <p:sp>
        <p:nvSpPr>
          <p:cNvPr id="5" name="TextBox 4">
            <a:extLst>
              <a:ext uri="{FF2B5EF4-FFF2-40B4-BE49-F238E27FC236}">
                <a16:creationId xmlns:a16="http://schemas.microsoft.com/office/drawing/2014/main" id="{C94B847E-F4E4-3C46-BEE7-F9C12E09A302}"/>
              </a:ext>
            </a:extLst>
          </p:cNvPr>
          <p:cNvSpPr txBox="1"/>
          <p:nvPr/>
        </p:nvSpPr>
        <p:spPr>
          <a:xfrm>
            <a:off x="5333340" y="2764104"/>
            <a:ext cx="1306286" cy="369332"/>
          </a:xfrm>
          <a:prstGeom prst="rect">
            <a:avLst/>
          </a:prstGeom>
          <a:noFill/>
        </p:spPr>
        <p:txBody>
          <a:bodyPr wrap="square" rtlCol="0">
            <a:spAutoFit/>
          </a:bodyPr>
          <a:lstStyle/>
          <a:p>
            <a:r>
              <a:rPr lang="en-US"/>
              <a:t>copepods</a:t>
            </a:r>
          </a:p>
        </p:txBody>
      </p:sp>
      <p:pic>
        <p:nvPicPr>
          <p:cNvPr id="7" name="Picture 6" descr="Graphical user interface&#10;&#10;Description automatically generated with low confidence">
            <a:extLst>
              <a:ext uri="{FF2B5EF4-FFF2-40B4-BE49-F238E27FC236}">
                <a16:creationId xmlns:a16="http://schemas.microsoft.com/office/drawing/2014/main" id="{1C3A1EE4-2F87-0C41-866D-FA7CA2C856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145" y="1516638"/>
            <a:ext cx="6489822" cy="4789755"/>
          </a:xfrm>
          <a:prstGeom prst="rect">
            <a:avLst/>
          </a:prstGeom>
        </p:spPr>
      </p:pic>
      <p:sp>
        <p:nvSpPr>
          <p:cNvPr id="3" name="TextBox 2">
            <a:extLst>
              <a:ext uri="{FF2B5EF4-FFF2-40B4-BE49-F238E27FC236}">
                <a16:creationId xmlns:a16="http://schemas.microsoft.com/office/drawing/2014/main" id="{F9FEA50D-AE21-FF5C-5648-9278E7B5DBFA}"/>
              </a:ext>
            </a:extLst>
          </p:cNvPr>
          <p:cNvSpPr txBox="1"/>
          <p:nvPr/>
        </p:nvSpPr>
        <p:spPr>
          <a:xfrm>
            <a:off x="1353403" y="6450979"/>
            <a:ext cx="9485194" cy="369332"/>
          </a:xfrm>
          <a:prstGeom prst="rect">
            <a:avLst/>
          </a:prstGeom>
          <a:noFill/>
        </p:spPr>
        <p:txBody>
          <a:bodyPr wrap="square" rtlCol="0">
            <a:spAutoFit/>
          </a:bodyPr>
          <a:lstStyle/>
          <a:p>
            <a:r>
              <a:rPr lang="en-US" dirty="0"/>
              <a:t>The yellow, red and green shows a massive amount of life moving up towards the surface at night!</a:t>
            </a:r>
          </a:p>
        </p:txBody>
      </p:sp>
      <p:pic>
        <p:nvPicPr>
          <p:cNvPr id="4" name="Picture 3">
            <a:extLst>
              <a:ext uri="{FF2B5EF4-FFF2-40B4-BE49-F238E27FC236}">
                <a16:creationId xmlns:a16="http://schemas.microsoft.com/office/drawing/2014/main" id="{9605C073-F410-0584-FE8C-0F241C89AD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0705" y="1871306"/>
            <a:ext cx="3808151" cy="25242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1715-63AE-D781-8593-1A8CED7B0222}"/>
              </a:ext>
            </a:extLst>
          </p:cNvPr>
          <p:cNvSpPr>
            <a:spLocks noGrp="1"/>
          </p:cNvSpPr>
          <p:nvPr>
            <p:ph type="title"/>
          </p:nvPr>
        </p:nvSpPr>
        <p:spPr>
          <a:xfrm>
            <a:off x="223024" y="235733"/>
            <a:ext cx="11968976" cy="1325563"/>
          </a:xfrm>
        </p:spPr>
        <p:txBody>
          <a:bodyPr>
            <a:normAutofit/>
          </a:bodyPr>
          <a:lstStyle/>
          <a:p>
            <a:pPr algn="ctr"/>
            <a:r>
              <a:rPr lang="en-US" sz="4000" kern="100" dirty="0">
                <a:effectLst/>
                <a:latin typeface="+mn-lt"/>
                <a:ea typeface="Arial" panose="020B0604020202020204" pitchFamily="34" charset="0"/>
              </a:rPr>
              <a:t>Copepod/krill rise to the surface to </a:t>
            </a:r>
            <a:r>
              <a:rPr lang="en-US" sz="4000" kern="100" dirty="0">
                <a:latin typeface="+mn-lt"/>
                <a:ea typeface="Arial" panose="020B0604020202020204" pitchFamily="34" charset="0"/>
              </a:rPr>
              <a:t>feed at night and return to depth during the day</a:t>
            </a:r>
            <a:endParaRPr lang="en-US" sz="4000" dirty="0">
              <a:latin typeface="+mn-lt"/>
            </a:endParaRPr>
          </a:p>
        </p:txBody>
      </p:sp>
      <p:pic>
        <p:nvPicPr>
          <p:cNvPr id="4" name="Content Placeholder 3">
            <a:extLst>
              <a:ext uri="{FF2B5EF4-FFF2-40B4-BE49-F238E27FC236}">
                <a16:creationId xmlns:a16="http://schemas.microsoft.com/office/drawing/2014/main" id="{8C0074FD-B0EC-8EFF-D27F-256266F77D8F}"/>
              </a:ext>
            </a:extLst>
          </p:cNvPr>
          <p:cNvPicPr>
            <a:picLocks noGrp="1"/>
          </p:cNvPicPr>
          <p:nvPr>
            <p:ph sz="quarter" idx="13"/>
          </p:nvPr>
        </p:nvPicPr>
        <p:blipFill>
          <a:blip r:embed="rId3"/>
          <a:stretch>
            <a:fillRect/>
          </a:stretch>
        </p:blipFill>
        <p:spPr>
          <a:xfrm>
            <a:off x="966340" y="1603720"/>
            <a:ext cx="10259319" cy="4850655"/>
          </a:xfrm>
          <a:prstGeom prst="rect">
            <a:avLst/>
          </a:prstGeom>
        </p:spPr>
      </p:pic>
    </p:spTree>
    <p:extLst>
      <p:ext uri="{BB962C8B-B14F-4D97-AF65-F5344CB8AC3E}">
        <p14:creationId xmlns:p14="http://schemas.microsoft.com/office/powerpoint/2010/main" val="3504515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Schools of fishes underwater">
            <a:extLst>
              <a:ext uri="{FF2B5EF4-FFF2-40B4-BE49-F238E27FC236}">
                <a16:creationId xmlns:a16="http://schemas.microsoft.com/office/drawing/2014/main" id="{701F22EA-64D9-69DF-C773-9673BF2C11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97904C30-CB03-724F-0B03-AB88E85432D5}"/>
              </a:ext>
            </a:extLst>
          </p:cNvPr>
          <p:cNvSpPr>
            <a:spLocks noGrp="1"/>
          </p:cNvSpPr>
          <p:nvPr>
            <p:ph type="title" idx="4294967295"/>
          </p:nvPr>
        </p:nvSpPr>
        <p:spPr>
          <a:xfrm>
            <a:off x="0" y="2916766"/>
            <a:ext cx="9144000" cy="2900363"/>
          </a:xfrm>
        </p:spPr>
        <p:txBody>
          <a:bodyPr vert="horz" lIns="91440" tIns="45720" rIns="91440" bIns="45720" rtlCol="0" anchor="b">
            <a:normAutofit/>
          </a:bodyPr>
          <a:lstStyle/>
          <a:p>
            <a:pPr algn="ctr"/>
            <a:r>
              <a:rPr lang="en-US" sz="6000" dirty="0">
                <a:solidFill>
                  <a:srgbClr val="E1D70E"/>
                </a:solidFill>
              </a:rPr>
              <a:t>Rarely do we see what’s living beneath the water </a:t>
            </a:r>
          </a:p>
        </p:txBody>
      </p:sp>
    </p:spTree>
    <p:extLst>
      <p:ext uri="{BB962C8B-B14F-4D97-AF65-F5344CB8AC3E}">
        <p14:creationId xmlns:p14="http://schemas.microsoft.com/office/powerpoint/2010/main" val="17823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22A95B-6CA7-8391-1AB2-CD36423DB2B2}"/>
              </a:ext>
            </a:extLst>
          </p:cNvPr>
          <p:cNvSpPr>
            <a:spLocks noGrp="1"/>
          </p:cNvSpPr>
          <p:nvPr>
            <p:ph type="title"/>
          </p:nvPr>
        </p:nvSpPr>
        <p:spPr>
          <a:xfrm>
            <a:off x="3768441" y="-85033"/>
            <a:ext cx="8268620" cy="1059458"/>
          </a:xfrm>
        </p:spPr>
        <p:txBody>
          <a:bodyPr anchor="b">
            <a:normAutofit/>
          </a:bodyPr>
          <a:lstStyle/>
          <a:p>
            <a:pPr algn="ctr"/>
            <a:r>
              <a:rPr lang="en-US" sz="4000" dirty="0">
                <a:latin typeface="+mn-lt"/>
              </a:rPr>
              <a:t>Why should we care about plankton?</a:t>
            </a:r>
          </a:p>
        </p:txBody>
      </p:sp>
      <p:pic>
        <p:nvPicPr>
          <p:cNvPr id="5" name="Picture 4" descr="The planet earth taken from the outer space">
            <a:extLst>
              <a:ext uri="{FF2B5EF4-FFF2-40B4-BE49-F238E27FC236}">
                <a16:creationId xmlns:a16="http://schemas.microsoft.com/office/drawing/2014/main" id="{A6EB081C-D6BC-3E12-D15B-D469AC1785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74866B-7CC8-3FF5-D326-6A697BAC7296}"/>
              </a:ext>
            </a:extLst>
          </p:cNvPr>
          <p:cNvSpPr>
            <a:spLocks noGrp="1"/>
          </p:cNvSpPr>
          <p:nvPr>
            <p:ph idx="1"/>
          </p:nvPr>
        </p:nvSpPr>
        <p:spPr>
          <a:xfrm>
            <a:off x="4682019" y="1174535"/>
            <a:ext cx="7482259" cy="3483864"/>
          </a:xfrm>
        </p:spPr>
        <p:txBody>
          <a:bodyPr>
            <a:normAutofit fontScale="25000" lnSpcReduction="20000"/>
          </a:bodyPr>
          <a:lstStyle/>
          <a:p>
            <a:endParaRPr lang="en-US" sz="1400" b="1" i="1" dirty="0"/>
          </a:p>
          <a:p>
            <a:endParaRPr lang="en-US" sz="1400" b="1" i="1" dirty="0"/>
          </a:p>
          <a:p>
            <a:endParaRPr lang="en-US" sz="1400" b="1" i="1" dirty="0"/>
          </a:p>
          <a:p>
            <a:pPr marL="9525" indent="0">
              <a:buNone/>
              <a:tabLst>
                <a:tab pos="739775" algn="l"/>
              </a:tabLst>
            </a:pPr>
            <a:r>
              <a:rPr lang="en-US" sz="11200" b="1" dirty="0"/>
              <a:t>Plankton supports the entire marine food web. </a:t>
            </a:r>
          </a:p>
          <a:p>
            <a:pPr marL="9525" indent="0">
              <a:buNone/>
              <a:tabLst>
                <a:tab pos="739775" algn="l"/>
              </a:tabLst>
            </a:pPr>
            <a:endParaRPr lang="en-US" sz="11200" b="1" dirty="0"/>
          </a:p>
          <a:p>
            <a:pPr marL="9525" indent="0">
              <a:buNone/>
              <a:tabLst>
                <a:tab pos="739775" algn="l"/>
              </a:tabLst>
            </a:pPr>
            <a:r>
              <a:rPr lang="en-US" sz="11200" b="1" dirty="0"/>
              <a:t> The fisheries that provide jobs and food for                people worldwide would collapse without plankton.</a:t>
            </a:r>
            <a:r>
              <a:rPr lang="en-US" sz="11200" dirty="0"/>
              <a:t> </a:t>
            </a:r>
          </a:p>
          <a:p>
            <a:pPr marL="9525" indent="0">
              <a:buNone/>
              <a:tabLst>
                <a:tab pos="739775" algn="l"/>
              </a:tabLst>
            </a:pPr>
            <a:endParaRPr lang="en-US" sz="11200" dirty="0"/>
          </a:p>
          <a:p>
            <a:pPr marL="9525" indent="0">
              <a:buNone/>
              <a:tabLst>
                <a:tab pos="739775" algn="l"/>
              </a:tabLst>
            </a:pPr>
            <a:r>
              <a:rPr lang="en-US" sz="11200" b="1" dirty="0"/>
              <a:t>The fossilized phytoplankton are responsible for producing the oil reserves that we currently use to fuel our lives.</a:t>
            </a:r>
          </a:p>
          <a:p>
            <a:pPr marL="9525" indent="0">
              <a:buNone/>
              <a:tabLst>
                <a:tab pos="739775" algn="l"/>
              </a:tabLst>
            </a:pPr>
            <a:endParaRPr lang="en-US" sz="11200" b="1" i="1" dirty="0"/>
          </a:p>
          <a:p>
            <a:pPr marL="9525" indent="0">
              <a:buNone/>
              <a:tabLst>
                <a:tab pos="739775" algn="l"/>
              </a:tabLst>
            </a:pPr>
            <a:r>
              <a:rPr lang="en-US" sz="11200" b="1" dirty="0"/>
              <a:t>Plankton brings excess carbon dioxide from surface waters to the deep (where it stays locked up a long time).  </a:t>
            </a:r>
          </a:p>
          <a:p>
            <a:endParaRPr lang="en-US" sz="1400" b="1" i="1" dirty="0"/>
          </a:p>
          <a:p>
            <a:endParaRPr lang="en-US" sz="1400" b="1" i="1" dirty="0"/>
          </a:p>
          <a:p>
            <a:endParaRPr lang="en-US" sz="1400" b="1" i="1" dirty="0"/>
          </a:p>
        </p:txBody>
      </p:sp>
    </p:spTree>
    <p:extLst>
      <p:ext uri="{BB962C8B-B14F-4D97-AF65-F5344CB8AC3E}">
        <p14:creationId xmlns:p14="http://schemas.microsoft.com/office/powerpoint/2010/main" val="3126967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87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2934-A95D-2065-2608-1C07E9AF2EC8}"/>
              </a:ext>
            </a:extLst>
          </p:cNvPr>
          <p:cNvSpPr>
            <a:spLocks noGrp="1"/>
          </p:cNvSpPr>
          <p:nvPr>
            <p:ph type="title"/>
          </p:nvPr>
        </p:nvSpPr>
        <p:spPr>
          <a:xfrm>
            <a:off x="783995" y="195443"/>
            <a:ext cx="11811785" cy="1190297"/>
          </a:xfrm>
        </p:spPr>
        <p:txBody>
          <a:bodyPr>
            <a:normAutofit fontScale="90000"/>
          </a:bodyPr>
          <a:lstStyle/>
          <a:p>
            <a:pPr algn="ctr"/>
            <a:r>
              <a:rPr lang="en-US" sz="5400" dirty="0"/>
              <a:t>Looking at a drop of seawater </a:t>
            </a:r>
            <a:br>
              <a:rPr lang="en-US" sz="5400" dirty="0"/>
            </a:br>
            <a:r>
              <a:rPr lang="en-US" sz="5400" dirty="0"/>
              <a:t>Opens up a whole new world!</a:t>
            </a:r>
          </a:p>
        </p:txBody>
      </p:sp>
      <p:sp>
        <p:nvSpPr>
          <p:cNvPr id="5" name="TextBox 4">
            <a:extLst>
              <a:ext uri="{FF2B5EF4-FFF2-40B4-BE49-F238E27FC236}">
                <a16:creationId xmlns:a16="http://schemas.microsoft.com/office/drawing/2014/main" id="{47688AC4-D5B4-488A-11F6-D28E984CB752}"/>
              </a:ext>
            </a:extLst>
          </p:cNvPr>
          <p:cNvSpPr txBox="1"/>
          <p:nvPr/>
        </p:nvSpPr>
        <p:spPr>
          <a:xfrm>
            <a:off x="5209547" y="6416336"/>
            <a:ext cx="7968005" cy="246221"/>
          </a:xfrm>
          <a:prstGeom prst="rect">
            <a:avLst/>
          </a:prstGeom>
          <a:noFill/>
        </p:spPr>
        <p:txBody>
          <a:bodyPr wrap="square" rtlCol="0">
            <a:spAutoFit/>
          </a:bodyPr>
          <a:lstStyle/>
          <a:p>
            <a:r>
              <a:rPr lang="en-US" sz="1000" dirty="0"/>
              <a:t>Video of sample collected 4.20.23 by Clive Bagshaw Pacific Plankton Program, Santa Cruz CA</a:t>
            </a:r>
          </a:p>
        </p:txBody>
      </p:sp>
      <p:pic>
        <p:nvPicPr>
          <p:cNvPr id="7" name="Veliger larva Clive B.mp4">
            <a:hlinkClick r:id="" action="ppaction://media"/>
            <a:extLst>
              <a:ext uri="{FF2B5EF4-FFF2-40B4-BE49-F238E27FC236}">
                <a16:creationId xmlns:a16="http://schemas.microsoft.com/office/drawing/2014/main" id="{5C4A8700-2114-7A1C-B453-86FF0C2B1B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678157" y="1490671"/>
            <a:ext cx="5438775" cy="4351338"/>
          </a:xfrm>
        </p:spPr>
      </p:pic>
      <p:pic>
        <p:nvPicPr>
          <p:cNvPr id="9" name="Picture 8" descr="A person looking through a microscope&#10;&#10;Description automatically generated">
            <a:extLst>
              <a:ext uri="{FF2B5EF4-FFF2-40B4-BE49-F238E27FC236}">
                <a16:creationId xmlns:a16="http://schemas.microsoft.com/office/drawing/2014/main" id="{389F8612-07FD-174F-8A70-BB0D884C44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960067"/>
            <a:ext cx="5347355" cy="3055631"/>
          </a:xfrm>
          <a:prstGeom prst="rect">
            <a:avLst/>
          </a:prstGeom>
        </p:spPr>
      </p:pic>
    </p:spTree>
    <p:extLst>
      <p:ext uri="{BB962C8B-B14F-4D97-AF65-F5344CB8AC3E}">
        <p14:creationId xmlns:p14="http://schemas.microsoft.com/office/powerpoint/2010/main" val="11217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icroscopic view of algae">
            <a:extLst>
              <a:ext uri="{FF2B5EF4-FFF2-40B4-BE49-F238E27FC236}">
                <a16:creationId xmlns:a16="http://schemas.microsoft.com/office/drawing/2014/main" id="{3379A48F-7C74-D75C-881F-0E14EB5D133F}"/>
              </a:ext>
            </a:extLst>
          </p:cNvPr>
          <p:cNvPicPr>
            <a:picLocks noChangeAspect="1"/>
          </p:cNvPicPr>
          <p:nvPr/>
        </p:nvPicPr>
        <p:blipFill rotWithShape="1">
          <a:blip r:embed="rId3" cstate="screen">
            <a:alphaModFix amt="56000"/>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AA1B7F-40EE-4F8A-40E7-C9EBA66B4E7C}"/>
              </a:ext>
            </a:extLst>
          </p:cNvPr>
          <p:cNvSpPr>
            <a:spLocks noGrp="1"/>
          </p:cNvSpPr>
          <p:nvPr>
            <p:ph type="title"/>
          </p:nvPr>
        </p:nvSpPr>
        <p:spPr>
          <a:xfrm>
            <a:off x="932389" y="1857829"/>
            <a:ext cx="10606468" cy="4485896"/>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br>
              <a:rPr lang="en-US" sz="2500" b="1" i="1" dirty="0">
                <a:solidFill>
                  <a:srgbClr val="FFFFFF"/>
                </a:solidFill>
              </a:rPr>
            </a:br>
            <a:br>
              <a:rPr lang="en-US" sz="2500" b="1" i="1" dirty="0">
                <a:solidFill>
                  <a:srgbClr val="3B5D13"/>
                </a:solidFill>
              </a:rPr>
            </a:br>
            <a:r>
              <a:rPr lang="en-US" b="1" dirty="0"/>
              <a:t>Plankton is a general term for all aquatic (fresh or salt water) organisms (both microscopic and large) that are drifting at the mercy of the major currents. </a:t>
            </a:r>
            <a:br>
              <a:rPr lang="en-US" b="1" dirty="0"/>
            </a:br>
            <a:br>
              <a:rPr lang="en-US" b="1" dirty="0"/>
            </a:br>
            <a:r>
              <a:rPr lang="en-US" b="1" dirty="0"/>
              <a:t>In this lesson we are focusing mostly on the microscopic zooplankton found in the ocean .</a:t>
            </a:r>
          </a:p>
        </p:txBody>
      </p:sp>
      <p:sp>
        <p:nvSpPr>
          <p:cNvPr id="6" name="Rectangle 5">
            <a:extLst>
              <a:ext uri="{FF2B5EF4-FFF2-40B4-BE49-F238E27FC236}">
                <a16:creationId xmlns:a16="http://schemas.microsoft.com/office/drawing/2014/main" id="{0BDBC8ED-8C5D-1515-8704-064AB40923E7}"/>
              </a:ext>
            </a:extLst>
          </p:cNvPr>
          <p:cNvSpPr/>
          <p:nvPr/>
        </p:nvSpPr>
        <p:spPr>
          <a:xfrm>
            <a:off x="2490414" y="58242"/>
            <a:ext cx="6025625" cy="923330"/>
          </a:xfrm>
          <a:prstGeom prst="rect">
            <a:avLst/>
          </a:prstGeom>
          <a:noFill/>
        </p:spPr>
        <p:txBody>
          <a:bodyPr wrap="none" lIns="91440" tIns="45720" rIns="91440" bIns="45720">
            <a:spAutoFit/>
          </a:bodyPr>
          <a:lstStyle/>
          <a:p>
            <a:pPr algn="ctr"/>
            <a:r>
              <a:rPr lang="en-US" sz="5400" b="1" i="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What is PLANKTON?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90827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90C57867-A6A0-F740-9C8A-DF4D2033636C}"/>
              </a:ext>
            </a:extLst>
          </p:cNvPr>
          <p:cNvSpPr>
            <a:spLocks noGrp="1" noChangeArrowheads="1"/>
          </p:cNvSpPr>
          <p:nvPr>
            <p:ph type="title"/>
          </p:nvPr>
        </p:nvSpPr>
        <p:spPr>
          <a:xfrm>
            <a:off x="1676400" y="285750"/>
            <a:ext cx="8915400" cy="1009650"/>
          </a:xfrm>
        </p:spPr>
        <p:txBody>
          <a:bodyPr>
            <a:normAutofit/>
          </a:bodyPr>
          <a:lstStyle/>
          <a:p>
            <a:pPr>
              <a:defRPr/>
            </a:pPr>
            <a:r>
              <a:rPr lang="en-US" altLang="en-US" sz="4000" dirty="0"/>
              <a:t>Plankton = “</a:t>
            </a:r>
            <a:r>
              <a:rPr lang="en-US" altLang="en-US" sz="4000" dirty="0" err="1"/>
              <a:t>planktos</a:t>
            </a:r>
            <a:r>
              <a:rPr lang="en-US" altLang="en-US" sz="4000" dirty="0"/>
              <a:t>”  or  </a:t>
            </a:r>
            <a:r>
              <a:rPr lang="en-US" altLang="en-US" sz="4000" b="1" dirty="0"/>
              <a:t>Wanderer</a:t>
            </a:r>
            <a:r>
              <a:rPr lang="en-US" altLang="en-US" sz="4000" dirty="0"/>
              <a:t> </a:t>
            </a:r>
          </a:p>
        </p:txBody>
      </p:sp>
      <p:sp>
        <p:nvSpPr>
          <p:cNvPr id="26626" name="Text Box 4">
            <a:extLst>
              <a:ext uri="{FF2B5EF4-FFF2-40B4-BE49-F238E27FC236}">
                <a16:creationId xmlns:a16="http://schemas.microsoft.com/office/drawing/2014/main" id="{01FD7826-33CB-324A-9E3E-1FD82355C157}"/>
              </a:ext>
            </a:extLst>
          </p:cNvPr>
          <p:cNvSpPr txBox="1">
            <a:spLocks noChangeArrowheads="1"/>
          </p:cNvSpPr>
          <p:nvPr/>
        </p:nvSpPr>
        <p:spPr bwMode="auto">
          <a:xfrm>
            <a:off x="6324600" y="2286003"/>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endParaRPr lang="en-US" altLang="en-US">
              <a:latin typeface="Tahoma" panose="020B0604030504040204" pitchFamily="34" charset="0"/>
            </a:endParaRPr>
          </a:p>
        </p:txBody>
      </p:sp>
      <p:sp>
        <p:nvSpPr>
          <p:cNvPr id="26627" name="Text Box 5">
            <a:extLst>
              <a:ext uri="{FF2B5EF4-FFF2-40B4-BE49-F238E27FC236}">
                <a16:creationId xmlns:a16="http://schemas.microsoft.com/office/drawing/2014/main" id="{20624B4C-217C-7D49-ACD3-1E3A9FEB7291}"/>
              </a:ext>
            </a:extLst>
          </p:cNvPr>
          <p:cNvSpPr txBox="1">
            <a:spLocks noChangeArrowheads="1"/>
          </p:cNvSpPr>
          <p:nvPr/>
        </p:nvSpPr>
        <p:spPr bwMode="auto">
          <a:xfrm>
            <a:off x="348342" y="4356726"/>
            <a:ext cx="1195251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50000"/>
              </a:spcBef>
              <a:buSzTx/>
              <a:buFontTx/>
              <a:buNone/>
            </a:pPr>
            <a:r>
              <a:rPr lang="en-US" altLang="en-US" sz="3200" dirty="0">
                <a:solidFill>
                  <a:srgbClr val="C00000"/>
                </a:solidFill>
                <a:latin typeface="Bookman Old Style" panose="02050604050505020204" pitchFamily="18" charset="0"/>
              </a:rPr>
              <a:t>Like the planets wandering in the solar system </a:t>
            </a:r>
          </a:p>
          <a:p>
            <a:pPr eaLnBrk="1" hangingPunct="1">
              <a:lnSpc>
                <a:spcPct val="100000"/>
              </a:lnSpc>
              <a:spcBef>
                <a:spcPct val="50000"/>
              </a:spcBef>
              <a:buSzTx/>
              <a:buFontTx/>
              <a:buNone/>
            </a:pPr>
            <a:r>
              <a:rPr lang="en-US" altLang="en-US" sz="3200" dirty="0">
                <a:solidFill>
                  <a:srgbClr val="C00000"/>
                </a:solidFill>
                <a:latin typeface="Bookman Old Style" panose="02050604050505020204" pitchFamily="18" charset="0"/>
              </a:rPr>
              <a:t>plankton comes from </a:t>
            </a:r>
            <a:r>
              <a:rPr lang="en-US" altLang="en-US" sz="3200" i="1" dirty="0" err="1">
                <a:solidFill>
                  <a:srgbClr val="C00000"/>
                </a:solidFill>
                <a:latin typeface="Bookman Old Style" panose="02050604050505020204" pitchFamily="18" charset="0"/>
              </a:rPr>
              <a:t>planktos</a:t>
            </a:r>
            <a:r>
              <a:rPr lang="en-US" altLang="en-US" sz="3200" dirty="0">
                <a:solidFill>
                  <a:srgbClr val="C00000"/>
                </a:solidFill>
                <a:latin typeface="Bookman Old Style" panose="02050604050505020204" pitchFamily="18" charset="0"/>
              </a:rPr>
              <a:t> – Greek for wanderer </a:t>
            </a:r>
          </a:p>
          <a:p>
            <a:pPr eaLnBrk="1" hangingPunct="1">
              <a:lnSpc>
                <a:spcPct val="100000"/>
              </a:lnSpc>
              <a:spcBef>
                <a:spcPct val="50000"/>
              </a:spcBef>
              <a:buSzTx/>
              <a:buFontTx/>
              <a:buNone/>
            </a:pPr>
            <a:r>
              <a:rPr lang="en-US" altLang="en-US" sz="3200" dirty="0">
                <a:solidFill>
                  <a:srgbClr val="C00000"/>
                </a:solidFill>
                <a:latin typeface="Bookman Old Style" panose="02050604050505020204" pitchFamily="18" charset="0"/>
              </a:rPr>
              <a:t>Plankton are at the mercy of the major ocean currents </a:t>
            </a:r>
          </a:p>
          <a:p>
            <a:pPr eaLnBrk="1" hangingPunct="1">
              <a:lnSpc>
                <a:spcPct val="100000"/>
              </a:lnSpc>
              <a:spcBef>
                <a:spcPct val="50000"/>
              </a:spcBef>
              <a:buSzTx/>
              <a:buFontTx/>
              <a:buNone/>
            </a:pPr>
            <a:endParaRPr lang="en-US" altLang="en-US" sz="3200" dirty="0">
              <a:solidFill>
                <a:srgbClr val="00B0F0"/>
              </a:solidFill>
              <a:latin typeface="Bookman Old Style" panose="02050604050505020204" pitchFamily="18" charset="0"/>
            </a:endParaRPr>
          </a:p>
        </p:txBody>
      </p:sp>
      <p:pic>
        <p:nvPicPr>
          <p:cNvPr id="26628" name="Picture 6" descr="Our Solar System Might Have Had Another Planet, But Jupiter Kicked It Out">
            <a:extLst>
              <a:ext uri="{FF2B5EF4-FFF2-40B4-BE49-F238E27FC236}">
                <a16:creationId xmlns:a16="http://schemas.microsoft.com/office/drawing/2014/main" id="{835070C9-83A9-0045-A7F6-EA65EDE96A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5416" y="0"/>
            <a:ext cx="10382461" cy="420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04D94E9B-7460-FD62-D1FF-976339D38AA7}"/>
              </a:ext>
            </a:extLst>
          </p:cNvPr>
          <p:cNvSpPr>
            <a:spLocks noGrp="1" noChangeArrowheads="1"/>
          </p:cNvSpPr>
          <p:nvPr>
            <p:ph type="title"/>
          </p:nvPr>
        </p:nvSpPr>
        <p:spPr>
          <a:xfrm>
            <a:off x="2286000" y="173038"/>
            <a:ext cx="7772400" cy="1143000"/>
          </a:xfrm>
        </p:spPr>
        <p:txBody>
          <a:bodyPr>
            <a:normAutofit fontScale="90000"/>
          </a:bodyPr>
          <a:lstStyle/>
          <a:p>
            <a:pPr eaLnBrk="1" hangingPunct="1"/>
            <a:r>
              <a:rPr lang="en-US" altLang="en-US"/>
              <a:t>Plankton can be </a:t>
            </a:r>
            <a:r>
              <a:rPr lang="en-US" altLang="en-US" sz="2800"/>
              <a:t>small</a:t>
            </a:r>
            <a:r>
              <a:rPr lang="en-US" altLang="en-US"/>
              <a:t> or large</a:t>
            </a:r>
            <a:br>
              <a:rPr lang="en-US" altLang="en-US"/>
            </a:br>
            <a:r>
              <a:rPr lang="en-US" altLang="en-US"/>
              <a:t>Fresh water or salt water</a:t>
            </a:r>
          </a:p>
        </p:txBody>
      </p:sp>
      <p:sp>
        <p:nvSpPr>
          <p:cNvPr id="33794" name="Text Box 4">
            <a:extLst>
              <a:ext uri="{FF2B5EF4-FFF2-40B4-BE49-F238E27FC236}">
                <a16:creationId xmlns:a16="http://schemas.microsoft.com/office/drawing/2014/main" id="{A60A5E1C-2C85-3FB2-DD99-97AC489E477F}"/>
              </a:ext>
            </a:extLst>
          </p:cNvPr>
          <p:cNvSpPr txBox="1">
            <a:spLocks noChangeArrowheads="1"/>
          </p:cNvSpPr>
          <p:nvPr/>
        </p:nvSpPr>
        <p:spPr bwMode="auto">
          <a:xfrm>
            <a:off x="3508375" y="3114676"/>
            <a:ext cx="1989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3795" name="Text Box 6">
            <a:extLst>
              <a:ext uri="{FF2B5EF4-FFF2-40B4-BE49-F238E27FC236}">
                <a16:creationId xmlns:a16="http://schemas.microsoft.com/office/drawing/2014/main" id="{71A5B5C8-8DDA-1A93-FDA1-9D05745FF404}"/>
              </a:ext>
            </a:extLst>
          </p:cNvPr>
          <p:cNvSpPr txBox="1">
            <a:spLocks noChangeArrowheads="1"/>
          </p:cNvSpPr>
          <p:nvPr/>
        </p:nvSpPr>
        <p:spPr bwMode="auto">
          <a:xfrm>
            <a:off x="6096000" y="22098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3796" name="Text Box 8">
            <a:extLst>
              <a:ext uri="{FF2B5EF4-FFF2-40B4-BE49-F238E27FC236}">
                <a16:creationId xmlns:a16="http://schemas.microsoft.com/office/drawing/2014/main" id="{74D77C99-0A24-4EF9-3D1E-C8528EE49AF9}"/>
              </a:ext>
            </a:extLst>
          </p:cNvPr>
          <p:cNvSpPr txBox="1">
            <a:spLocks noChangeArrowheads="1"/>
          </p:cNvSpPr>
          <p:nvPr/>
        </p:nvSpPr>
        <p:spPr bwMode="auto">
          <a:xfrm>
            <a:off x="5867400" y="24384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3797" name="Text Box 10">
            <a:extLst>
              <a:ext uri="{FF2B5EF4-FFF2-40B4-BE49-F238E27FC236}">
                <a16:creationId xmlns:a16="http://schemas.microsoft.com/office/drawing/2014/main" id="{8FD50346-BE4C-6A38-594B-484EB51125FD}"/>
              </a:ext>
            </a:extLst>
          </p:cNvPr>
          <p:cNvSpPr txBox="1">
            <a:spLocks noChangeArrowheads="1"/>
          </p:cNvSpPr>
          <p:nvPr/>
        </p:nvSpPr>
        <p:spPr bwMode="auto">
          <a:xfrm>
            <a:off x="1687513" y="5867401"/>
            <a:ext cx="3810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dirty="0"/>
              <a:t>Tiny, microscopic algae or  even smaller bacteria </a:t>
            </a:r>
            <a:r>
              <a:rPr lang="en-US" altLang="en-US" sz="1400" b="1" dirty="0"/>
              <a:t>(</a:t>
            </a:r>
            <a:r>
              <a:rPr lang="en-US" altLang="en-US" sz="1400" b="1" dirty="0" err="1"/>
              <a:t>Sardet</a:t>
            </a:r>
            <a:r>
              <a:rPr lang="en-US" altLang="en-US" sz="1400" b="1" dirty="0"/>
              <a:t> photos)</a:t>
            </a:r>
          </a:p>
        </p:txBody>
      </p:sp>
      <p:sp>
        <p:nvSpPr>
          <p:cNvPr id="33798" name="Text Box 12">
            <a:extLst>
              <a:ext uri="{FF2B5EF4-FFF2-40B4-BE49-F238E27FC236}">
                <a16:creationId xmlns:a16="http://schemas.microsoft.com/office/drawing/2014/main" id="{F773EF8D-14B6-77F1-FD3D-77CB26A17548}"/>
              </a:ext>
            </a:extLst>
          </p:cNvPr>
          <p:cNvSpPr txBox="1">
            <a:spLocks noChangeArrowheads="1"/>
          </p:cNvSpPr>
          <p:nvPr/>
        </p:nvSpPr>
        <p:spPr bwMode="auto">
          <a:xfrm>
            <a:off x="5969807" y="5993715"/>
            <a:ext cx="43434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dirty="0"/>
              <a:t>100+ foot long siphonophores</a:t>
            </a:r>
          </a:p>
          <a:p>
            <a:pPr eaLnBrk="1" hangingPunct="1">
              <a:spcBef>
                <a:spcPct val="50000"/>
              </a:spcBef>
              <a:buFontTx/>
              <a:buNone/>
            </a:pPr>
            <a:r>
              <a:rPr lang="en-US" altLang="en-US" sz="1400" b="1" dirty="0"/>
              <a:t>MBARI PHOTOS</a:t>
            </a:r>
          </a:p>
        </p:txBody>
      </p:sp>
      <p:pic>
        <p:nvPicPr>
          <p:cNvPr id="33799" name="Picture 11" descr="Absurd Creature of the Week: The 100-Foot Sea Critter That Deploys a Net of  Death | WIRED">
            <a:extLst>
              <a:ext uri="{FF2B5EF4-FFF2-40B4-BE49-F238E27FC236}">
                <a16:creationId xmlns:a16="http://schemas.microsoft.com/office/drawing/2014/main" id="{E4F6E93F-95BF-4186-411F-D59AF270F2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3926" y="1404938"/>
            <a:ext cx="4646613" cy="3505200"/>
          </a:xfrm>
          <a:prstGeom prst="rect">
            <a:avLst/>
          </a:prstGeom>
          <a:noFill/>
          <a:ln>
            <a:noFill/>
          </a:ln>
          <a:effectLst>
            <a:softEdge rad="15047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7" descr="Licmophora diatoms, light micrograph - Stock Image - C038/7548 - Science  Photo Library">
            <a:extLst>
              <a:ext uri="{FF2B5EF4-FFF2-40B4-BE49-F238E27FC236}">
                <a16:creationId xmlns:a16="http://schemas.microsoft.com/office/drawing/2014/main" id="{7C5DABDF-B263-CC13-0D4A-4D98A8D21E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3063" y="1543051"/>
            <a:ext cx="25336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9" descr="Christian Sardet, Foraminifère Globigerinoides, Baie de  Villefranche-sur-Mer, France, 2016 0,5 mm. © Christian Sardet and The Macr…  | Nature, Inspiration, Beautiful">
            <a:extLst>
              <a:ext uri="{FF2B5EF4-FFF2-40B4-BE49-F238E27FC236}">
                <a16:creationId xmlns:a16="http://schemas.microsoft.com/office/drawing/2014/main" id="{2F2BEB01-6986-7AFB-14AF-DAD8A9433FD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7513" y="3286125"/>
            <a:ext cx="24892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a:extLst>
              <a:ext uri="{FF2B5EF4-FFF2-40B4-BE49-F238E27FC236}">
                <a16:creationId xmlns:a16="http://schemas.microsoft.com/office/drawing/2014/main" id="{7DC9B0A1-6A8D-E280-E8C5-C4EAB3BAD0CB}"/>
              </a:ext>
            </a:extLst>
          </p:cNvPr>
          <p:cNvSpPr>
            <a:spLocks noGrp="1" noChangeArrowheads="1"/>
          </p:cNvSpPr>
          <p:nvPr>
            <p:ph type="title"/>
          </p:nvPr>
        </p:nvSpPr>
        <p:spPr>
          <a:xfrm>
            <a:off x="2590800" y="-165746"/>
            <a:ext cx="10515600" cy="1325563"/>
          </a:xfrm>
        </p:spPr>
        <p:txBody>
          <a:bodyPr>
            <a:normAutofit/>
          </a:bodyPr>
          <a:lstStyle/>
          <a:p>
            <a:pPr eaLnBrk="1" hangingPunct="1"/>
            <a:r>
              <a:rPr lang="en-US" altLang="en-US" sz="4800" b="1" i="1" dirty="0">
                <a:latin typeface="+mn-lt"/>
              </a:rPr>
              <a:t>All plankton are not the same…</a:t>
            </a:r>
          </a:p>
        </p:txBody>
      </p:sp>
      <p:sp>
        <p:nvSpPr>
          <p:cNvPr id="34818" name="Text Box 1027">
            <a:extLst>
              <a:ext uri="{FF2B5EF4-FFF2-40B4-BE49-F238E27FC236}">
                <a16:creationId xmlns:a16="http://schemas.microsoft.com/office/drawing/2014/main" id="{166B4FE5-2EDD-6310-862D-F72EBF08FEC3}"/>
              </a:ext>
            </a:extLst>
          </p:cNvPr>
          <p:cNvSpPr txBox="1">
            <a:spLocks noChangeArrowheads="1"/>
          </p:cNvSpPr>
          <p:nvPr/>
        </p:nvSpPr>
        <p:spPr bwMode="auto">
          <a:xfrm>
            <a:off x="1187450" y="874932"/>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i="1" dirty="0"/>
              <a:t>Phytoplankton = plant plankton</a:t>
            </a:r>
          </a:p>
        </p:txBody>
      </p:sp>
      <p:sp>
        <p:nvSpPr>
          <p:cNvPr id="34819" name="Text Box 1028">
            <a:extLst>
              <a:ext uri="{FF2B5EF4-FFF2-40B4-BE49-F238E27FC236}">
                <a16:creationId xmlns:a16="http://schemas.microsoft.com/office/drawing/2014/main" id="{0F0E1175-A106-C634-36D7-3F4E8BB8EB25}"/>
              </a:ext>
            </a:extLst>
          </p:cNvPr>
          <p:cNvSpPr txBox="1">
            <a:spLocks noChangeArrowheads="1"/>
          </p:cNvSpPr>
          <p:nvPr/>
        </p:nvSpPr>
        <p:spPr bwMode="auto">
          <a:xfrm>
            <a:off x="2133600" y="2590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4821" name="Text Box 1030">
            <a:extLst>
              <a:ext uri="{FF2B5EF4-FFF2-40B4-BE49-F238E27FC236}">
                <a16:creationId xmlns:a16="http://schemas.microsoft.com/office/drawing/2014/main" id="{C73CA5EF-74C9-F34D-C112-CF5E97656942}"/>
              </a:ext>
            </a:extLst>
          </p:cNvPr>
          <p:cNvSpPr txBox="1">
            <a:spLocks noChangeArrowheads="1"/>
          </p:cNvSpPr>
          <p:nvPr/>
        </p:nvSpPr>
        <p:spPr bwMode="auto">
          <a:xfrm>
            <a:off x="2590800" y="4648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4823" name="Text Box 1032">
            <a:extLst>
              <a:ext uri="{FF2B5EF4-FFF2-40B4-BE49-F238E27FC236}">
                <a16:creationId xmlns:a16="http://schemas.microsoft.com/office/drawing/2014/main" id="{1E8D3D14-E419-095C-94DB-629FC42EBD2A}"/>
              </a:ext>
            </a:extLst>
          </p:cNvPr>
          <p:cNvSpPr txBox="1">
            <a:spLocks noChangeArrowheads="1"/>
          </p:cNvSpPr>
          <p:nvPr/>
        </p:nvSpPr>
        <p:spPr bwMode="auto">
          <a:xfrm>
            <a:off x="229224" y="2205335"/>
            <a:ext cx="2192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dirty="0"/>
              <a:t>	Diatoms</a:t>
            </a:r>
          </a:p>
        </p:txBody>
      </p:sp>
      <p:sp>
        <p:nvSpPr>
          <p:cNvPr id="34824" name="Text Box 1033">
            <a:extLst>
              <a:ext uri="{FF2B5EF4-FFF2-40B4-BE49-F238E27FC236}">
                <a16:creationId xmlns:a16="http://schemas.microsoft.com/office/drawing/2014/main" id="{256945DE-A186-3AA9-2956-7D6D87E5242B}"/>
              </a:ext>
            </a:extLst>
          </p:cNvPr>
          <p:cNvSpPr txBox="1">
            <a:spLocks noChangeArrowheads="1"/>
          </p:cNvSpPr>
          <p:nvPr/>
        </p:nvSpPr>
        <p:spPr bwMode="auto">
          <a:xfrm>
            <a:off x="7011971" y="9525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i="1" dirty="0"/>
              <a:t>Zooplankton = animal plankton</a:t>
            </a:r>
          </a:p>
        </p:txBody>
      </p:sp>
      <p:sp>
        <p:nvSpPr>
          <p:cNvPr id="34825" name="Text Box 1034">
            <a:extLst>
              <a:ext uri="{FF2B5EF4-FFF2-40B4-BE49-F238E27FC236}">
                <a16:creationId xmlns:a16="http://schemas.microsoft.com/office/drawing/2014/main" id="{E1BBC0A2-7E76-03D3-5F3E-1C4D66D871DE}"/>
              </a:ext>
            </a:extLst>
          </p:cNvPr>
          <p:cNvSpPr txBox="1">
            <a:spLocks noChangeArrowheads="1"/>
          </p:cNvSpPr>
          <p:nvPr/>
        </p:nvSpPr>
        <p:spPr bwMode="auto">
          <a:xfrm>
            <a:off x="6934200" y="2514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4826" name="Text Box 1037">
            <a:extLst>
              <a:ext uri="{FF2B5EF4-FFF2-40B4-BE49-F238E27FC236}">
                <a16:creationId xmlns:a16="http://schemas.microsoft.com/office/drawing/2014/main" id="{B842D405-E43F-2ABD-76B6-A90C77AB7592}"/>
              </a:ext>
            </a:extLst>
          </p:cNvPr>
          <p:cNvSpPr txBox="1">
            <a:spLocks noChangeArrowheads="1"/>
          </p:cNvSpPr>
          <p:nvPr/>
        </p:nvSpPr>
        <p:spPr bwMode="auto">
          <a:xfrm>
            <a:off x="7239000" y="48768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4827" name="Text Box 1039">
            <a:extLst>
              <a:ext uri="{FF2B5EF4-FFF2-40B4-BE49-F238E27FC236}">
                <a16:creationId xmlns:a16="http://schemas.microsoft.com/office/drawing/2014/main" id="{1D006373-8C81-4DF3-DDA4-3F95B35E9F8B}"/>
              </a:ext>
            </a:extLst>
          </p:cNvPr>
          <p:cNvSpPr txBox="1">
            <a:spLocks noChangeArrowheads="1"/>
          </p:cNvSpPr>
          <p:nvPr/>
        </p:nvSpPr>
        <p:spPr bwMode="auto">
          <a:xfrm>
            <a:off x="6629400" y="2667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pic>
        <p:nvPicPr>
          <p:cNvPr id="34828" name="Picture 1040" descr="E:\PHOTO_CD\IMAGES\IMG0009.PCD">
            <a:extLst>
              <a:ext uri="{FF2B5EF4-FFF2-40B4-BE49-F238E27FC236}">
                <a16:creationId xmlns:a16="http://schemas.microsoft.com/office/drawing/2014/main" id="{8BDFF16B-A0CD-7E13-BDA5-E2BAF0B5EE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38728" y="1713502"/>
            <a:ext cx="5245099" cy="349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 Box 1041">
            <a:extLst>
              <a:ext uri="{FF2B5EF4-FFF2-40B4-BE49-F238E27FC236}">
                <a16:creationId xmlns:a16="http://schemas.microsoft.com/office/drawing/2014/main" id="{3F6FC948-092C-9556-E5F9-73906A9C70EE}"/>
              </a:ext>
            </a:extLst>
          </p:cNvPr>
          <p:cNvSpPr txBox="1">
            <a:spLocks noChangeArrowheads="1"/>
          </p:cNvSpPr>
          <p:nvPr/>
        </p:nvSpPr>
        <p:spPr bwMode="auto">
          <a:xfrm>
            <a:off x="7773971" y="5507005"/>
            <a:ext cx="3657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Zooplankton community</a:t>
            </a:r>
          </a:p>
          <a:p>
            <a:pPr eaLnBrk="1" hangingPunct="1">
              <a:spcBef>
                <a:spcPct val="50000"/>
              </a:spcBef>
              <a:buFontTx/>
              <a:buNone/>
            </a:pPr>
            <a:r>
              <a:rPr lang="en-US" altLang="en-US" sz="2400" dirty="0"/>
              <a:t>			</a:t>
            </a:r>
            <a:r>
              <a:rPr lang="en-US" altLang="en-US" sz="1100" dirty="0"/>
              <a:t>                                           MBA</a:t>
            </a:r>
          </a:p>
        </p:txBody>
      </p:sp>
      <p:pic>
        <p:nvPicPr>
          <p:cNvPr id="2" name="Picture 1">
            <a:extLst>
              <a:ext uri="{FF2B5EF4-FFF2-40B4-BE49-F238E27FC236}">
                <a16:creationId xmlns:a16="http://schemas.microsoft.com/office/drawing/2014/main" id="{9B6251F2-C550-0846-5825-7FEC937DEA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351" y="1617017"/>
            <a:ext cx="4572001" cy="3543300"/>
          </a:xfrm>
          <a:prstGeom prst="rect">
            <a:avLst/>
          </a:prstGeom>
        </p:spPr>
      </p:pic>
      <p:pic>
        <p:nvPicPr>
          <p:cNvPr id="4" name="Picture 3" descr="A close up of a cell&#10;&#10;Description automatically generated">
            <a:extLst>
              <a:ext uri="{FF2B5EF4-FFF2-40B4-BE49-F238E27FC236}">
                <a16:creationId xmlns:a16="http://schemas.microsoft.com/office/drawing/2014/main" id="{AB0EF24E-A0FC-D542-BB5E-BF3E2FBCBE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177" y="4403643"/>
            <a:ext cx="2667000" cy="1513347"/>
          </a:xfrm>
          <a:prstGeom prst="rect">
            <a:avLst/>
          </a:prstGeom>
        </p:spPr>
      </p:pic>
      <p:sp>
        <p:nvSpPr>
          <p:cNvPr id="6" name="TextBox 5">
            <a:extLst>
              <a:ext uri="{FF2B5EF4-FFF2-40B4-BE49-F238E27FC236}">
                <a16:creationId xmlns:a16="http://schemas.microsoft.com/office/drawing/2014/main" id="{16523160-2879-7CB9-095D-11F20067AEF2}"/>
              </a:ext>
            </a:extLst>
          </p:cNvPr>
          <p:cNvSpPr txBox="1"/>
          <p:nvPr/>
        </p:nvSpPr>
        <p:spPr>
          <a:xfrm>
            <a:off x="4142001" y="2182035"/>
            <a:ext cx="1260902" cy="369332"/>
          </a:xfrm>
          <a:prstGeom prst="rect">
            <a:avLst/>
          </a:prstGeom>
          <a:noFill/>
        </p:spPr>
        <p:txBody>
          <a:bodyPr wrap="square" rtlCol="0">
            <a:spAutoFit/>
          </a:bodyPr>
          <a:lstStyle/>
          <a:p>
            <a:r>
              <a:rPr lang="en-US" dirty="0"/>
              <a:t>Diatoms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a:extLst>
              <a:ext uri="{FF2B5EF4-FFF2-40B4-BE49-F238E27FC236}">
                <a16:creationId xmlns:a16="http://schemas.microsoft.com/office/drawing/2014/main" id="{42F9A5F7-2613-B24C-9D6F-BADDB037216B}"/>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rot="5400000">
            <a:off x="5403215" y="1374926"/>
            <a:ext cx="2020734" cy="1441686"/>
          </a:xfrm>
        </p:spPr>
      </p:pic>
      <p:sp>
        <p:nvSpPr>
          <p:cNvPr id="53251" name="TextBox 5">
            <a:extLst>
              <a:ext uri="{FF2B5EF4-FFF2-40B4-BE49-F238E27FC236}">
                <a16:creationId xmlns:a16="http://schemas.microsoft.com/office/drawing/2014/main" id="{14D09BA0-96BC-8341-8E91-9BA78719E221}"/>
              </a:ext>
            </a:extLst>
          </p:cNvPr>
          <p:cNvSpPr txBox="1">
            <a:spLocks noChangeArrowheads="1"/>
          </p:cNvSpPr>
          <p:nvPr/>
        </p:nvSpPr>
        <p:spPr bwMode="auto">
          <a:xfrm>
            <a:off x="6521450" y="6477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0"/>
              </a:spcBef>
              <a:buSzTx/>
              <a:buFontTx/>
              <a:buNone/>
            </a:pPr>
            <a:r>
              <a:rPr lang="en-US" altLang="en-US" sz="1800"/>
              <a:t>Photos by Wendy King </a:t>
            </a:r>
          </a:p>
        </p:txBody>
      </p:sp>
      <p:pic>
        <p:nvPicPr>
          <p:cNvPr id="53254" name="Picture 10">
            <a:extLst>
              <a:ext uri="{FF2B5EF4-FFF2-40B4-BE49-F238E27FC236}">
                <a16:creationId xmlns:a16="http://schemas.microsoft.com/office/drawing/2014/main" id="{8D3B9DAB-4DB3-4E47-9FC6-802A228E1D1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2992981" y="926049"/>
            <a:ext cx="1905242" cy="222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8">
            <a:extLst>
              <a:ext uri="{FF2B5EF4-FFF2-40B4-BE49-F238E27FC236}">
                <a16:creationId xmlns:a16="http://schemas.microsoft.com/office/drawing/2014/main" id="{131AE86D-5122-A94B-868A-81446C5DFA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75570" y="3872256"/>
            <a:ext cx="2115395" cy="21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41_Plankton_3.2_2.jpg">
            <a:extLst>
              <a:ext uri="{FF2B5EF4-FFF2-40B4-BE49-F238E27FC236}">
                <a16:creationId xmlns:a16="http://schemas.microsoft.com/office/drawing/2014/main" id="{14D1EA92-CE8F-4C4E-9B3E-634C5C08F96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54375" y="6768709"/>
            <a:ext cx="292576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4">
            <a:extLst>
              <a:ext uri="{FF2B5EF4-FFF2-40B4-BE49-F238E27FC236}">
                <a16:creationId xmlns:a16="http://schemas.microsoft.com/office/drawing/2014/main" id="{54187409-DCD5-054F-9C2B-A4D910630C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59657" y="954516"/>
            <a:ext cx="1982162" cy="266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B1218C6-BF18-3141-9E70-C2BE849B6D31}"/>
              </a:ext>
            </a:extLst>
          </p:cNvPr>
          <p:cNvSpPr txBox="1"/>
          <p:nvPr/>
        </p:nvSpPr>
        <p:spPr>
          <a:xfrm>
            <a:off x="1186339" y="104641"/>
            <a:ext cx="9191981" cy="707886"/>
          </a:xfrm>
          <a:prstGeom prst="rect">
            <a:avLst/>
          </a:prstGeom>
          <a:noFill/>
        </p:spPr>
        <p:txBody>
          <a:bodyPr wrap="square" rtlCol="0">
            <a:spAutoFit/>
          </a:bodyPr>
          <a:lstStyle/>
          <a:p>
            <a:pPr algn="ctr"/>
            <a:r>
              <a:rPr lang="en-US" sz="2800" b="1" i="1" dirty="0"/>
              <a:t>    </a:t>
            </a:r>
            <a:r>
              <a:rPr lang="en-US" sz="4000" b="1" i="1" dirty="0"/>
              <a:t>These phytoplankton are microscopic </a:t>
            </a:r>
          </a:p>
        </p:txBody>
      </p:sp>
      <p:pic>
        <p:nvPicPr>
          <p:cNvPr id="19" name="Picture 2">
            <a:extLst>
              <a:ext uri="{FF2B5EF4-FFF2-40B4-BE49-F238E27FC236}">
                <a16:creationId xmlns:a16="http://schemas.microsoft.com/office/drawing/2014/main" id="{A70BCBED-1328-074C-8D5E-BFD618DA776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0800000">
            <a:off x="7771307" y="4172656"/>
            <a:ext cx="2607013"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4" descr="A close up of a cell&#10;&#10;Description automatically generated">
            <a:extLst>
              <a:ext uri="{FF2B5EF4-FFF2-40B4-BE49-F238E27FC236}">
                <a16:creationId xmlns:a16="http://schemas.microsoft.com/office/drawing/2014/main" id="{889AE75F-2B82-8445-D0A2-256E9B174B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88418" y="4260604"/>
            <a:ext cx="1830885" cy="2379116"/>
          </a:xfrm>
          <a:prstGeom prst="rect">
            <a:avLst/>
          </a:prstGeom>
          <a:effectLst>
            <a:softEdge rad="115221"/>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F41BF52F-5A0C-9946-9B06-8FFBF9337AC6}"/>
              </a:ext>
            </a:extLst>
          </p:cNvPr>
          <p:cNvSpPr>
            <a:spLocks noGrp="1" noChangeArrowheads="1"/>
          </p:cNvSpPr>
          <p:nvPr>
            <p:ph type="title"/>
          </p:nvPr>
        </p:nvSpPr>
        <p:spPr>
          <a:xfrm>
            <a:off x="838200" y="4669978"/>
            <a:ext cx="4391024" cy="1173700"/>
          </a:xfrm>
        </p:spPr>
        <p:txBody>
          <a:bodyPr vert="horz" lIns="91440" tIns="45720" rIns="91440" bIns="45720" rtlCol="0" anchor="t">
            <a:normAutofit/>
          </a:bodyPr>
          <a:lstStyle/>
          <a:p>
            <a:pPr>
              <a:defRPr/>
            </a:pPr>
            <a:r>
              <a:rPr lang="en-US" altLang="en-US" sz="3700" kern="1200" dirty="0">
                <a:solidFill>
                  <a:schemeClr val="bg1"/>
                </a:solidFill>
                <a:latin typeface="+mj-lt"/>
                <a:ea typeface="+mj-ea"/>
                <a:cs typeface="+mj-cs"/>
              </a:rPr>
              <a:t>Take a deep breath</a:t>
            </a:r>
            <a:br>
              <a:rPr lang="en-US" altLang="en-US" sz="3700" kern="1200" dirty="0">
                <a:solidFill>
                  <a:schemeClr val="bg1"/>
                </a:solidFill>
                <a:latin typeface="+mj-lt"/>
                <a:ea typeface="+mj-ea"/>
                <a:cs typeface="+mj-cs"/>
              </a:rPr>
            </a:br>
            <a:endParaRPr lang="en-US" altLang="en-US" sz="3700" kern="1200" dirty="0">
              <a:solidFill>
                <a:schemeClr val="bg1"/>
              </a:solidFill>
              <a:latin typeface="+mj-lt"/>
              <a:ea typeface="+mj-ea"/>
              <a:cs typeface="+mj-cs"/>
            </a:endParaRPr>
          </a:p>
        </p:txBody>
      </p:sp>
      <p:pic>
        <p:nvPicPr>
          <p:cNvPr id="28676" name="Picture 1">
            <a:extLst>
              <a:ext uri="{FF2B5EF4-FFF2-40B4-BE49-F238E27FC236}">
                <a16:creationId xmlns:a16="http://schemas.microsoft.com/office/drawing/2014/main" id="{C9A965CD-71DB-D842-94AD-3B440D00E4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000754" y="147480"/>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How much of the earth&amp;#39;s surface is covered by water?">
            <a:extLst>
              <a:ext uri="{FF2B5EF4-FFF2-40B4-BE49-F238E27FC236}">
                <a16:creationId xmlns:a16="http://schemas.microsoft.com/office/drawing/2014/main" id="{E2A42DBA-1939-C747-930B-6151500590B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0" y="0"/>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sp>
        <p:nvSpPr>
          <p:cNvPr id="28674" name="Text Box 4">
            <a:extLst>
              <a:ext uri="{FF2B5EF4-FFF2-40B4-BE49-F238E27FC236}">
                <a16:creationId xmlns:a16="http://schemas.microsoft.com/office/drawing/2014/main" id="{F21552F0-6D26-9847-93A2-0DD3E86CC509}"/>
              </a:ext>
            </a:extLst>
          </p:cNvPr>
          <p:cNvSpPr txBox="1">
            <a:spLocks noChangeArrowheads="1"/>
          </p:cNvSpPr>
          <p:nvPr/>
        </p:nvSpPr>
        <p:spPr bwMode="auto">
          <a:xfrm>
            <a:off x="153990" y="6061226"/>
            <a:ext cx="11693529" cy="11089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indent="-228600">
              <a:lnSpc>
                <a:spcPct val="90000"/>
              </a:lnSpc>
              <a:spcBef>
                <a:spcPct val="50000"/>
              </a:spcBef>
              <a:buSzTx/>
            </a:pPr>
            <a:r>
              <a:rPr lang="en-US" altLang="en-US" sz="1700" b="1" dirty="0">
                <a:solidFill>
                  <a:schemeClr val="bg1">
                    <a:alpha val="80000"/>
                  </a:schemeClr>
                </a:solidFill>
                <a:latin typeface="+mn-lt"/>
              </a:rPr>
              <a:t>Over 70 percent of the earth is covered by water (mostly ocean)  A large part of the oxygen we breath (50-70%) is from phytoplankton and mostly from nearshore. </a:t>
            </a:r>
          </a:p>
        </p:txBody>
      </p:sp>
      <p:sp>
        <p:nvSpPr>
          <p:cNvPr id="4" name="TextBox 3">
            <a:extLst>
              <a:ext uri="{FF2B5EF4-FFF2-40B4-BE49-F238E27FC236}">
                <a16:creationId xmlns:a16="http://schemas.microsoft.com/office/drawing/2014/main" id="{3D5A181F-93A9-2C47-8703-EE0D29BFF324}"/>
              </a:ext>
            </a:extLst>
          </p:cNvPr>
          <p:cNvSpPr txBox="1"/>
          <p:nvPr/>
        </p:nvSpPr>
        <p:spPr>
          <a:xfrm>
            <a:off x="898358" y="4093017"/>
            <a:ext cx="10455442" cy="2554545"/>
          </a:xfrm>
          <a:prstGeom prst="rect">
            <a:avLst/>
          </a:prstGeom>
          <a:noFill/>
        </p:spPr>
        <p:txBody>
          <a:bodyPr wrap="square" rtlCol="0">
            <a:spAutoFit/>
          </a:bodyPr>
          <a:lstStyle/>
          <a:p>
            <a:r>
              <a:rPr lang="en-US" sz="3200" dirty="0">
                <a:solidFill>
                  <a:schemeClr val="accent1">
                    <a:lumMod val="40000"/>
                    <a:lumOff val="60000"/>
                  </a:schemeClr>
                </a:solidFill>
              </a:rPr>
              <a:t>Phytoplankton are like microscopic plants that get their energy from the sun. At least 50% of the air we breathe comes from phytoplankton. You can see the green swirls in the image on the right – this is a phytoplankton bloom seen from a satellite!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16227</TotalTime>
  <Words>1440</Words>
  <Application>Microsoft Macintosh PowerPoint</Application>
  <PresentationFormat>Widescreen</PresentationFormat>
  <Paragraphs>109</Paragraphs>
  <Slides>20</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Bookman Old Style</vt:lpstr>
      <vt:lpstr>Calibri</vt:lpstr>
      <vt:lpstr>Calibri Light</vt:lpstr>
      <vt:lpstr>Tahoma</vt:lpstr>
      <vt:lpstr>Times New Roman</vt:lpstr>
      <vt:lpstr>Office Theme</vt:lpstr>
      <vt:lpstr>PowerPoint Presentation</vt:lpstr>
      <vt:lpstr>Rarely do we see what’s living beneath the water </vt:lpstr>
      <vt:lpstr>Looking at a drop of seawater  Opens up a whole new world!</vt:lpstr>
      <vt:lpstr>  Plankton is a general term for all aquatic (fresh or salt water) organisms (both microscopic and large) that are drifting at the mercy of the major currents.   In this lesson we are focusing mostly on the microscopic zooplankton found in the ocean .</vt:lpstr>
      <vt:lpstr>Plankton = “planktos”  or  Wanderer </vt:lpstr>
      <vt:lpstr>Plankton can be small or large Fresh water or salt water</vt:lpstr>
      <vt:lpstr>All plankton are not the same…</vt:lpstr>
      <vt:lpstr>PowerPoint Presentation</vt:lpstr>
      <vt:lpstr>Take a deep breath </vt:lpstr>
      <vt:lpstr>Holoplankton  Zooplankton that spend their entire lives in the plankton as drifters-some become large adults</vt:lpstr>
      <vt:lpstr>Meroplankton includes the larvae of familiar animals like sea stars, sea urchins, snails, and fish.</vt:lpstr>
      <vt:lpstr>Life on the rocky shores along most coastlines are filled with invertebrates attached to the rocks.</vt:lpstr>
      <vt:lpstr>PowerPoint Presentation</vt:lpstr>
      <vt:lpstr>Littorina snail life cycle</vt:lpstr>
      <vt:lpstr>Heaviest bony fish in the sea (nearly 5,000 lbs.) starts life as 2.5 mm long and one of nearly 300 millions fellow eggs/larvae </vt:lpstr>
      <vt:lpstr>Adaptations for life as a drifter</vt:lpstr>
      <vt:lpstr>PowerPoint Presentation</vt:lpstr>
      <vt:lpstr>We first recorded the largest migration on planet earth when sonar was invented and saw this (below)</vt:lpstr>
      <vt:lpstr>Copepod/krill rise to the surface to feed at night and return to depth during the day</vt:lpstr>
      <vt:lpstr>Why should we care about plankton?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jane silberstein</dc:creator>
  <cp:keywords/>
  <dc:description/>
  <cp:lastModifiedBy>Luka Starmer</cp:lastModifiedBy>
  <cp:revision>87</cp:revision>
  <dcterms:created xsi:type="dcterms:W3CDTF">2021-04-27T17:50:20Z</dcterms:created>
  <dcterms:modified xsi:type="dcterms:W3CDTF">2024-08-19T17:52:23Z</dcterms:modified>
  <cp:category/>
</cp:coreProperties>
</file>