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742a8b30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742a8b3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42a8b30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42a8b30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742a8b3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742a8b3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474b9770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474b9770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42a8b30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742a8b30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e4804407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e4804407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447723a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447723a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d891a8b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d891a8b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42a8b3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42a8b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742a8b3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742a8b3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742a8b30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742a8b3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42a8b3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42a8b3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6cd1c2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6cd1c2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42a8b3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42a8b3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42a8b3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742a8b3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8584016d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8584016d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shapeoflife.org/video/echinoderms-sea-star-time-lapse-eating-mussel" TargetMode="External"/><Relationship Id="rId5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hapeoflife.org/video/echinoderms-sea-star-time-lapse-eating-dead-fish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6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shapeoflife.org/video/echinoderms-ultimate-animal" TargetMode="External"/><Relationship Id="rId5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hapeoflife.org/video/echinoderm-animation-five-part-symmetry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shapeoflife.org/video/echinoderm-animation-sea-star-body-plan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25" y="1140750"/>
            <a:ext cx="4260300" cy="28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Echinoderms: the Ultimate Animal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81975" y="1460225"/>
            <a:ext cx="39774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36" y="1296238"/>
            <a:ext cx="4030845" cy="2916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98675" y="41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Brittle Stars</a:t>
            </a:r>
            <a:endParaRPr sz="2600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2"/>
          <p:cNvSpPr txBox="1"/>
          <p:nvPr/>
        </p:nvSpPr>
        <p:spPr>
          <a:xfrm>
            <a:off x="194275" y="1515072"/>
            <a:ext cx="8412300" cy="3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  How do brittle stars feed?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386" y="1348500"/>
            <a:ext cx="3390210" cy="331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Tube Feet</a:t>
            </a:r>
            <a:endParaRPr sz="2600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200475"/>
            <a:ext cx="8520600" cy="20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316650" y="1563350"/>
            <a:ext cx="4962300" cy="25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How do the tube feet and the water-vascular system work?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do echinoderms use their tube feet for?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cxnSp>
        <p:nvCxnSpPr>
          <p:cNvPr id="152" name="Google Shape;152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150" y="1615175"/>
            <a:ext cx="3388275" cy="24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 sz="2600"/>
              <a:t>Sensing the World</a:t>
            </a:r>
            <a:endParaRPr sz="2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26575"/>
            <a:ext cx="45819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 What senses do sea stars have?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375" y="1544250"/>
            <a:ext cx="3224002" cy="27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 sz="2600"/>
              <a:t>Sensing the World                </a:t>
            </a:r>
            <a:endParaRPr sz="19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311700" y="1257200"/>
            <a:ext cx="49359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Echinoderms are covered with a skin with sensory papillae that absorb oxygen and taste the environment.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150" y="1402400"/>
            <a:ext cx="2707098" cy="338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7251600" y="523625"/>
            <a:ext cx="15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		   </a:t>
            </a:r>
            <a:r>
              <a:rPr lang="en" sz="2600"/>
              <a:t>Sea Star Feeding </a:t>
            </a:r>
            <a:r>
              <a:rPr lang="en"/>
              <a:t>		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6"/>
          <p:cNvSpPr txBox="1"/>
          <p:nvPr/>
        </p:nvSpPr>
        <p:spPr>
          <a:xfrm>
            <a:off x="440875" y="1175650"/>
            <a:ext cx="8391300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4"/>
              </a:rPr>
              <a:t>Watch this video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Describe how sea stars feed on mussels.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What are the advantages and disadvantages of eating with an extrusible stomach?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descr="45154593" id="181" name="Google Shape;18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000" y="1405625"/>
            <a:ext cx="2408800" cy="18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  </a:t>
            </a:r>
            <a:r>
              <a:rPr lang="en" sz="2600"/>
              <a:t>Life In Slow Motion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74175" y="1192350"/>
            <a:ext cx="85206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does time-lapse motion tell you about the lives of echinoderms?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Watch this video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7"/>
          <p:cNvSpPr txBox="1"/>
          <p:nvPr/>
        </p:nvSpPr>
        <p:spPr>
          <a:xfrm>
            <a:off x="5405025" y="2811500"/>
            <a:ext cx="31056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500" y="2436825"/>
            <a:ext cx="3813048" cy="21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  </a:t>
            </a:r>
            <a:r>
              <a:rPr lang="en" sz="2600"/>
              <a:t>The Ultimate Animal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374175" y="1116150"/>
            <a:ext cx="85206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</a:t>
            </a:r>
            <a:r>
              <a:rPr b="1" lang="en" sz="1900"/>
              <a:t>are the benefits of being headless, brainless and not bilaterally symmetrical?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Echinoderms seem so different from most animals, and they are very successful. What does this say about evolution? 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4158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Define in your own words these vocabulary words at the end of the video.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Five-part symmetry						Sieve plate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Bony platelet							Radial canal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Nerve ring								Assimilate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Tube feet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 </a:t>
            </a:r>
            <a:r>
              <a:rPr b="1" lang="en" sz="1900"/>
              <a:t>								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cxnSp>
        <p:nvCxnSpPr>
          <p:cNvPr id="206" name="Google Shape;206;p2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These Are All Echinoderms</a:t>
            </a:r>
            <a:endParaRPr sz="26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316725" y="1261375"/>
            <a:ext cx="8592000" cy="3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57" y="1568238"/>
            <a:ext cx="2474997" cy="239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517" y="1573749"/>
            <a:ext cx="2298841" cy="234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-14419" l="0" r="0" t="14420"/>
          <a:stretch/>
        </p:blipFill>
        <p:spPr>
          <a:xfrm>
            <a:off x="3074525" y="1946325"/>
            <a:ext cx="3222224" cy="234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Echinoderms: the Ultimate Animal. </a:t>
            </a:r>
            <a:r>
              <a:rPr lang="en" sz="2500">
                <a:solidFill>
                  <a:schemeClr val="dk1"/>
                </a:solidFill>
              </a:rPr>
              <a:t>Take Notes And Answer the Following Questions.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316650" y="1624013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5"/>
          <p:cNvSpPr txBox="1"/>
          <p:nvPr/>
        </p:nvSpPr>
        <p:spPr>
          <a:xfrm>
            <a:off x="316650" y="1721700"/>
            <a:ext cx="81381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4"/>
              </a:rPr>
              <a:t>Watch this video</a:t>
            </a:r>
            <a:endParaRPr b="1" sz="19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672850" y="1648875"/>
            <a:ext cx="36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875" y="1808250"/>
            <a:ext cx="4672874" cy="283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56300" y="471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Echinoderm Groups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70825" y="1618975"/>
            <a:ext cx="8520600" cy="20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Give the common name for the four major kinds of echinoderms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r>
              <a:rPr lang="en" sz="2600"/>
              <a:t>Five-part Symmetry</a:t>
            </a:r>
            <a:endParaRPr sz="2400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507025" y="1395200"/>
            <a:ext cx="8473800" cy="12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this video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Most animals you are familiar with including us have bilateral symmetry.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11700" y="1017725"/>
            <a:ext cx="8473800" cy="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7"/>
          <p:cNvSpPr txBox="1"/>
          <p:nvPr/>
        </p:nvSpPr>
        <p:spPr>
          <a:xfrm>
            <a:off x="593475" y="1175025"/>
            <a:ext cx="599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500" y="2789975"/>
            <a:ext cx="2473275" cy="16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507025" y="2789975"/>
            <a:ext cx="53829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Compare the five-part radial symmetry of echinoderms to bilateral symmetry. 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might be the advantages of five-part symmetry?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25800" y="545875"/>
            <a:ext cx="85206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			Sea Star Body Plan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8"/>
          <p:cNvCxnSpPr/>
          <p:nvPr/>
        </p:nvCxnSpPr>
        <p:spPr>
          <a:xfrm>
            <a:off x="316650" y="1117788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8"/>
          <p:cNvSpPr txBox="1"/>
          <p:nvPr/>
        </p:nvSpPr>
        <p:spPr>
          <a:xfrm>
            <a:off x="364650" y="1433425"/>
            <a:ext cx="84678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4"/>
              </a:rPr>
              <a:t>Watch this video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50400" y="1512800"/>
            <a:ext cx="8443200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6275" y="1709251"/>
            <a:ext cx="5340125" cy="29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Muscles and Nerves</a:t>
            </a:r>
            <a:endParaRPr sz="2600"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73800" y="1217200"/>
            <a:ext cx="8520600" cy="21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9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9"/>
          <p:cNvSpPr txBox="1"/>
          <p:nvPr/>
        </p:nvSpPr>
        <p:spPr>
          <a:xfrm>
            <a:off x="540750" y="1520150"/>
            <a:ext cx="83964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How can a sea star be so flexible and then suddenly become rigid? 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is the advantage of holding the body rigid?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does a sea star have instead of a brain?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  Sea Urchins</a:t>
            </a:r>
            <a:endParaRPr i="1" sz="1100"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36650" y="1454550"/>
            <a:ext cx="8520600" cy="33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do sea urchins eat?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do sea urchins move?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71400" y="233150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100" y="1589926"/>
            <a:ext cx="3586900" cy="28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80350" y="41309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                   			 </a:t>
            </a:r>
            <a:r>
              <a:rPr lang="en" sz="2600">
                <a:solidFill>
                  <a:srgbClr val="000000"/>
                </a:solidFill>
              </a:rPr>
              <a:t>Sea</a:t>
            </a:r>
            <a:r>
              <a:rPr lang="en" sz="2600">
                <a:solidFill>
                  <a:srgbClr val="000000"/>
                </a:solidFill>
              </a:rPr>
              <a:t> Cucumbers</a:t>
            </a:r>
            <a:endParaRPr sz="2600"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0350" y="1478100"/>
            <a:ext cx="8520600" cy="33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do sea cucumbers feed?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is their role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in the ecosystem?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551" y="1832500"/>
            <a:ext cx="4181075" cy="27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