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5ea018cd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5ea018cd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5ea018cd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5ea018cd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95ea018cd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95ea018cd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5ea018cd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5ea018cd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961a194d7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961a194d7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961a194d7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961a194d7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61a194d7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61a194d7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3c4a40f3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3c4a40f3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61a194d71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61a194d71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93c4a40f3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93c4a40f3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13168fab1_4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13168fab1_4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961a194d71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961a194d71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913168fab1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913168fab1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913168fab1_4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913168fab1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9a31fe738c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9a31fe738c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913168fab1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913168fab1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913168fab1_4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913168fab1_4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913168fab1_4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913168fab1_4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913168fab1_4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913168fab1_4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913168fab1_4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913168fab1_4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61a194d71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61a194d71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91f298628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91f298628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91f298628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1f29862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913168fa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913168fa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91f298628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91f298628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913168fab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913168fab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95ea018c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95ea018c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90965aa64b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90965aa64b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9.jpg"/><Relationship Id="rId5" Type="http://schemas.openxmlformats.org/officeDocument/2006/relationships/image" Target="../media/image23.jpg"/><Relationship Id="rId6" Type="http://schemas.openxmlformats.org/officeDocument/2006/relationships/image" Target="../media/image18.jpg"/><Relationship Id="rId7" Type="http://schemas.openxmlformats.org/officeDocument/2006/relationships/image" Target="../media/image12.jpg"/><Relationship Id="rId8"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6.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drive.google.com/file/d/1hPXawnz40nA4wpZv9orXnYXo6Ik3KNKg/view"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drive.google.com/file/d/1rghSCrhwubFyAAG0AhFK6fq1YmXG00Wy/view" TargetMode="Externa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0.jp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drive.google.com/file/d/1a3LAHbk5DFcBLkOh7xuEdjJwsaVwKeXI/view" TargetMode="Externa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drive.google.com/file/d/1dLNx5ZCREkdXE0n2BabBYW48UwZ7vm0l/view"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drive.google.com/file/d/1sg9RVQ29jAglV6gN76yaeDbLueNyRark/view"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jp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drive.google.com/file/d/1DX3hqDlYYBFcp9cooCl1fgkjWI5EkZk2/view" TargetMode="Externa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png"/><Relationship Id="rId4" Type="http://schemas.openxmlformats.org/officeDocument/2006/relationships/image" Target="../media/image27.jpg"/><Relationship Id="rId5" Type="http://schemas.openxmlformats.org/officeDocument/2006/relationships/image" Target="../media/image25.jpg"/><Relationship Id="rId6"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shapeoflife.org/"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drive.google.com/file/d/13Xrjq9xBxxARpKGKZJWsHi4nWp5YtQI5/view" TargetMode="Externa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drive.google.com/file/d/1_uE08_YplrlUqyVPsKhneZFFU2XilWM7/view" TargetMode="Externa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HzO6DK1NKBWISvNANi1HaaZWFyI07Zvv/view"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67208" y="464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4400"/>
              <a:t>WORLD’S </a:t>
            </a:r>
            <a:r>
              <a:rPr b="1" lang="en" sz="4400"/>
              <a:t>MOST AWESOME INVERTEBRATE</a:t>
            </a:r>
            <a:endParaRPr b="1" sz="4300"/>
          </a:p>
        </p:txBody>
      </p:sp>
      <p:pic>
        <p:nvPicPr>
          <p:cNvPr id="55" name="Google Shape;55;p13"/>
          <p:cNvPicPr preferRelativeResize="0"/>
          <p:nvPr/>
        </p:nvPicPr>
        <p:blipFill>
          <a:blip r:embed="rId3">
            <a:alphaModFix/>
          </a:blip>
          <a:stretch>
            <a:fillRect/>
          </a:stretch>
        </p:blipFill>
        <p:spPr>
          <a:xfrm>
            <a:off x="78325" y="77325"/>
            <a:ext cx="3097024" cy="387125"/>
          </a:xfrm>
          <a:prstGeom prst="rect">
            <a:avLst/>
          </a:prstGeom>
          <a:noFill/>
          <a:ln>
            <a:noFill/>
          </a:ln>
        </p:spPr>
      </p:pic>
      <p:pic>
        <p:nvPicPr>
          <p:cNvPr id="56" name="Google Shape;56;p13"/>
          <p:cNvPicPr preferRelativeResize="0"/>
          <p:nvPr/>
        </p:nvPicPr>
        <p:blipFill>
          <a:blip r:embed="rId4">
            <a:alphaModFix/>
          </a:blip>
          <a:stretch>
            <a:fillRect/>
          </a:stretch>
        </p:blipFill>
        <p:spPr>
          <a:xfrm>
            <a:off x="300337" y="3159300"/>
            <a:ext cx="1660078" cy="1276375"/>
          </a:xfrm>
          <a:prstGeom prst="rect">
            <a:avLst/>
          </a:prstGeom>
          <a:noFill/>
          <a:ln>
            <a:noFill/>
          </a:ln>
        </p:spPr>
      </p:pic>
      <p:pic>
        <p:nvPicPr>
          <p:cNvPr id="57" name="Google Shape;57;p13"/>
          <p:cNvPicPr preferRelativeResize="0"/>
          <p:nvPr/>
        </p:nvPicPr>
        <p:blipFill>
          <a:blip r:embed="rId5">
            <a:alphaModFix/>
          </a:blip>
          <a:stretch>
            <a:fillRect/>
          </a:stretch>
        </p:blipFill>
        <p:spPr>
          <a:xfrm>
            <a:off x="5191850" y="3180506"/>
            <a:ext cx="1660077" cy="1233967"/>
          </a:xfrm>
          <a:prstGeom prst="rect">
            <a:avLst/>
          </a:prstGeom>
          <a:noFill/>
          <a:ln>
            <a:noFill/>
          </a:ln>
        </p:spPr>
      </p:pic>
      <p:pic>
        <p:nvPicPr>
          <p:cNvPr id="58" name="Google Shape;58;p13"/>
          <p:cNvPicPr preferRelativeResize="0"/>
          <p:nvPr/>
        </p:nvPicPr>
        <p:blipFill>
          <a:blip r:embed="rId6">
            <a:alphaModFix/>
          </a:blip>
          <a:stretch>
            <a:fillRect/>
          </a:stretch>
        </p:blipFill>
        <p:spPr>
          <a:xfrm>
            <a:off x="7054575" y="3234086"/>
            <a:ext cx="1717126" cy="1126814"/>
          </a:xfrm>
          <a:prstGeom prst="rect">
            <a:avLst/>
          </a:prstGeom>
          <a:noFill/>
          <a:ln>
            <a:noFill/>
          </a:ln>
        </p:spPr>
      </p:pic>
      <p:pic>
        <p:nvPicPr>
          <p:cNvPr id="59" name="Google Shape;59;p13"/>
          <p:cNvPicPr preferRelativeResize="0"/>
          <p:nvPr/>
        </p:nvPicPr>
        <p:blipFill>
          <a:blip r:embed="rId7">
            <a:alphaModFix/>
          </a:blip>
          <a:stretch>
            <a:fillRect/>
          </a:stretch>
        </p:blipFill>
        <p:spPr>
          <a:xfrm>
            <a:off x="2216475" y="3159311"/>
            <a:ext cx="1304625" cy="1276364"/>
          </a:xfrm>
          <a:prstGeom prst="rect">
            <a:avLst/>
          </a:prstGeom>
          <a:noFill/>
          <a:ln>
            <a:noFill/>
          </a:ln>
        </p:spPr>
      </p:pic>
      <p:pic>
        <p:nvPicPr>
          <p:cNvPr id="60" name="Google Shape;60;p13"/>
          <p:cNvPicPr preferRelativeResize="0"/>
          <p:nvPr/>
        </p:nvPicPr>
        <p:blipFill>
          <a:blip r:embed="rId8">
            <a:alphaModFix/>
          </a:blip>
          <a:stretch>
            <a:fillRect/>
          </a:stretch>
        </p:blipFill>
        <p:spPr>
          <a:xfrm>
            <a:off x="3777150" y="2883213"/>
            <a:ext cx="1212060" cy="1531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500450"/>
            <a:ext cx="8520600" cy="5727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a:t>      </a:t>
            </a:r>
            <a:r>
              <a:rPr lang="en" sz="2400"/>
              <a:t>ANNELIDS</a:t>
            </a:r>
            <a:endParaRPr sz="2400"/>
          </a:p>
        </p:txBody>
      </p:sp>
      <p:sp>
        <p:nvSpPr>
          <p:cNvPr id="130" name="Google Shape;130;p22"/>
          <p:cNvSpPr txBox="1"/>
          <p:nvPr>
            <p:ph idx="1" type="body"/>
          </p:nvPr>
        </p:nvSpPr>
        <p:spPr>
          <a:xfrm>
            <a:off x="772925" y="1491575"/>
            <a:ext cx="3491700" cy="3327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666666"/>
                </a:solidFill>
              </a:rPr>
              <a:t>Annelids have segmented bodies, with both a nervous and circulatory system and a one-way gut.  They have mastered the art of digging and live in an incredible diversity of habitats.</a:t>
            </a:r>
            <a:endParaRPr>
              <a:solidFill>
                <a:srgbClr val="666666"/>
              </a:solidFill>
            </a:endParaRPr>
          </a:p>
        </p:txBody>
      </p:sp>
      <p:pic>
        <p:nvPicPr>
          <p:cNvPr id="131" name="Google Shape;131;p22"/>
          <p:cNvPicPr preferRelativeResize="0"/>
          <p:nvPr/>
        </p:nvPicPr>
        <p:blipFill>
          <a:blip r:embed="rId3">
            <a:alphaModFix/>
          </a:blip>
          <a:stretch>
            <a:fillRect/>
          </a:stretch>
        </p:blipFill>
        <p:spPr>
          <a:xfrm>
            <a:off x="5144274" y="1491575"/>
            <a:ext cx="3091574" cy="2583749"/>
          </a:xfrm>
          <a:prstGeom prst="rect">
            <a:avLst/>
          </a:prstGeom>
          <a:noFill/>
          <a:ln>
            <a:noFill/>
          </a:ln>
        </p:spPr>
      </p:pic>
      <p:pic>
        <p:nvPicPr>
          <p:cNvPr id="132" name="Google Shape;132;p22"/>
          <p:cNvPicPr preferRelativeResize="0"/>
          <p:nvPr/>
        </p:nvPicPr>
        <p:blipFill>
          <a:blip r:embed="rId4">
            <a:alphaModFix/>
          </a:blip>
          <a:stretch>
            <a:fillRect/>
          </a:stretch>
        </p:blipFill>
        <p:spPr>
          <a:xfrm>
            <a:off x="80275" y="39850"/>
            <a:ext cx="3684852" cy="460600"/>
          </a:xfrm>
          <a:prstGeom prst="rect">
            <a:avLst/>
          </a:prstGeom>
          <a:noFill/>
          <a:ln>
            <a:noFill/>
          </a:ln>
        </p:spPr>
      </p:pic>
      <p:cxnSp>
        <p:nvCxnSpPr>
          <p:cNvPr id="133" name="Google Shape;133;p22"/>
          <p:cNvCxnSpPr/>
          <p:nvPr/>
        </p:nvCxnSpPr>
        <p:spPr>
          <a:xfrm>
            <a:off x="335100" y="1156350"/>
            <a:ext cx="8473800" cy="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solidFill>
                  <a:srgbClr val="000000"/>
                </a:solidFill>
              </a:rPr>
              <a:t>       WATCH TERRESTRIAL ARTHROPOD VIDEO</a:t>
            </a:r>
            <a:endParaRPr b="1" sz="2500">
              <a:solidFill>
                <a:srgbClr val="000000"/>
              </a:solidFill>
            </a:endParaRPr>
          </a:p>
        </p:txBody>
      </p:sp>
      <p:sp>
        <p:nvSpPr>
          <p:cNvPr id="139" name="Google Shape;139;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0" name="Google Shape;140;p23" title="Annelids powerful and capable worms.mov">
            <a:hlinkClick r:id="rId3"/>
          </p:cNvPr>
          <p:cNvPicPr preferRelativeResize="0"/>
          <p:nvPr/>
        </p:nvPicPr>
        <p:blipFill>
          <a:blip r:embed="rId4">
            <a:alphaModFix/>
          </a:blip>
          <a:stretch>
            <a:fillRect/>
          </a:stretch>
        </p:blipFill>
        <p:spPr>
          <a:xfrm>
            <a:off x="783763" y="683538"/>
            <a:ext cx="7576474" cy="4261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272675" y="543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MARINE ARTHROPODS</a:t>
            </a:r>
            <a:endParaRPr/>
          </a:p>
        </p:txBody>
      </p:sp>
      <p:sp>
        <p:nvSpPr>
          <p:cNvPr id="146" name="Google Shape;146;p24"/>
          <p:cNvSpPr txBox="1"/>
          <p:nvPr>
            <p:ph idx="1" type="body"/>
          </p:nvPr>
        </p:nvSpPr>
        <p:spPr>
          <a:xfrm>
            <a:off x="524475" y="1776300"/>
            <a:ext cx="3814200" cy="30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t>Marine arthropods—crabs, shrimps and lobsters—have jointed appendages that are both strong and flexible, which they use for sensing the world, feeding and moving. </a:t>
            </a:r>
            <a:endParaRPr sz="1950"/>
          </a:p>
          <a:p>
            <a:pPr indent="0" lvl="0" marL="0" rtl="0" algn="l">
              <a:spcBef>
                <a:spcPts val="1600"/>
              </a:spcBef>
              <a:spcAft>
                <a:spcPts val="0"/>
              </a:spcAft>
              <a:buNone/>
            </a:pPr>
            <a:r>
              <a:t/>
            </a:r>
            <a:endParaRPr sz="1950"/>
          </a:p>
          <a:p>
            <a:pPr indent="0" lvl="0" marL="0" rtl="0" algn="l">
              <a:spcBef>
                <a:spcPts val="1600"/>
              </a:spcBef>
              <a:spcAft>
                <a:spcPts val="0"/>
              </a:spcAft>
              <a:buNone/>
            </a:pPr>
            <a:r>
              <a:t/>
            </a:r>
            <a:endParaRPr sz="1950"/>
          </a:p>
          <a:p>
            <a:pPr indent="0" lvl="0" marL="0" rtl="0" algn="l">
              <a:spcBef>
                <a:spcPts val="1600"/>
              </a:spcBef>
              <a:spcAft>
                <a:spcPts val="1600"/>
              </a:spcAft>
              <a:buNone/>
            </a:pPr>
            <a:r>
              <a:t/>
            </a:r>
            <a:endParaRPr sz="1950"/>
          </a:p>
        </p:txBody>
      </p:sp>
      <p:pic>
        <p:nvPicPr>
          <p:cNvPr id="147" name="Google Shape;147;p24"/>
          <p:cNvPicPr preferRelativeResize="0"/>
          <p:nvPr/>
        </p:nvPicPr>
        <p:blipFill>
          <a:blip r:embed="rId3">
            <a:alphaModFix/>
          </a:blip>
          <a:stretch>
            <a:fillRect/>
          </a:stretch>
        </p:blipFill>
        <p:spPr>
          <a:xfrm>
            <a:off x="4838425" y="1776300"/>
            <a:ext cx="3429000" cy="2261150"/>
          </a:xfrm>
          <a:prstGeom prst="rect">
            <a:avLst/>
          </a:prstGeom>
          <a:noFill/>
          <a:ln>
            <a:noFill/>
          </a:ln>
        </p:spPr>
      </p:pic>
      <p:pic>
        <p:nvPicPr>
          <p:cNvPr id="148" name="Google Shape;148;p24"/>
          <p:cNvPicPr preferRelativeResize="0"/>
          <p:nvPr/>
        </p:nvPicPr>
        <p:blipFill>
          <a:blip r:embed="rId4">
            <a:alphaModFix/>
          </a:blip>
          <a:stretch>
            <a:fillRect/>
          </a:stretch>
        </p:blipFill>
        <p:spPr>
          <a:xfrm>
            <a:off x="71025" y="0"/>
            <a:ext cx="3684852" cy="460600"/>
          </a:xfrm>
          <a:prstGeom prst="rect">
            <a:avLst/>
          </a:prstGeom>
          <a:noFill/>
          <a:ln>
            <a:noFill/>
          </a:ln>
        </p:spPr>
      </p:pic>
      <p:cxnSp>
        <p:nvCxnSpPr>
          <p:cNvPr id="149" name="Google Shape;149;p24"/>
          <p:cNvCxnSpPr/>
          <p:nvPr/>
        </p:nvCxnSpPr>
        <p:spPr>
          <a:xfrm flipH="1" rot="10800000">
            <a:off x="259025" y="1199800"/>
            <a:ext cx="8547900" cy="462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5"/>
          <p:cNvSpPr txBox="1"/>
          <p:nvPr>
            <p:ph type="title"/>
          </p:nvPr>
        </p:nvSpPr>
        <p:spPr>
          <a:xfrm>
            <a:off x="376450" y="-43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              </a:t>
            </a:r>
            <a:r>
              <a:rPr b="1" lang="en" sz="2500"/>
              <a:t>WATCH MARINE ARTHROPOD VIDEO</a:t>
            </a:r>
            <a:endParaRPr b="1" sz="2500"/>
          </a:p>
        </p:txBody>
      </p:sp>
      <p:sp>
        <p:nvSpPr>
          <p:cNvPr id="155" name="Google Shape;15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56" name="Google Shape;156;p25" title="Marine Arthropods.mov">
            <a:hlinkClick r:id="rId3"/>
          </p:cNvPr>
          <p:cNvPicPr preferRelativeResize="0"/>
          <p:nvPr/>
        </p:nvPicPr>
        <p:blipFill>
          <a:blip r:embed="rId4">
            <a:alphaModFix/>
          </a:blip>
          <a:stretch>
            <a:fillRect/>
          </a:stretch>
        </p:blipFill>
        <p:spPr>
          <a:xfrm>
            <a:off x="703075" y="529600"/>
            <a:ext cx="7741974" cy="4354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229875" y="480250"/>
            <a:ext cx="8520600" cy="572700"/>
          </a:xfrm>
          <a:prstGeom prst="rect">
            <a:avLst/>
          </a:prstGeom>
        </p:spPr>
        <p:txBody>
          <a:bodyPr anchorCtr="0" anchor="t" bIns="91425" lIns="91425" spcFirstLastPara="1" rIns="91425" wrap="square" tIns="91425">
            <a:noAutofit/>
          </a:bodyPr>
          <a:lstStyle/>
          <a:p>
            <a:pPr indent="0" lvl="0" marL="1371600" rtl="0" algn="l">
              <a:spcBef>
                <a:spcPts val="0"/>
              </a:spcBef>
              <a:spcAft>
                <a:spcPts val="0"/>
              </a:spcAft>
              <a:buNone/>
            </a:pPr>
            <a:r>
              <a:rPr lang="en"/>
              <a:t>   		</a:t>
            </a:r>
            <a:r>
              <a:rPr lang="en" sz="2400"/>
              <a:t>TERRESTRIAL ARTHROPODS</a:t>
            </a:r>
            <a:endParaRPr sz="2400"/>
          </a:p>
        </p:txBody>
      </p:sp>
      <p:sp>
        <p:nvSpPr>
          <p:cNvPr id="162" name="Google Shape;162;p26"/>
          <p:cNvSpPr txBox="1"/>
          <p:nvPr>
            <p:ph idx="1" type="body"/>
          </p:nvPr>
        </p:nvSpPr>
        <p:spPr>
          <a:xfrm>
            <a:off x="377900" y="1489400"/>
            <a:ext cx="4090200" cy="331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t>Arthropods were the first animals to venture onto land and spread over the earth. Their body plan allowed them to diversify and adapt to every environment, including the air, inventing new ways to extract oxygen from air rather than water.</a:t>
            </a:r>
            <a:endParaRPr sz="1950"/>
          </a:p>
          <a:p>
            <a:pPr indent="0" lvl="0" marL="0" rtl="0" algn="l">
              <a:spcBef>
                <a:spcPts val="1600"/>
              </a:spcBef>
              <a:spcAft>
                <a:spcPts val="0"/>
              </a:spcAft>
              <a:buNone/>
            </a:pPr>
            <a:r>
              <a:t/>
            </a:r>
            <a:endParaRPr sz="1950"/>
          </a:p>
          <a:p>
            <a:pPr indent="0" lvl="0" marL="0" rtl="0" algn="l">
              <a:spcBef>
                <a:spcPts val="1600"/>
              </a:spcBef>
              <a:spcAft>
                <a:spcPts val="1600"/>
              </a:spcAft>
              <a:buNone/>
            </a:pPr>
            <a:r>
              <a:t/>
            </a:r>
            <a:endParaRPr sz="1950"/>
          </a:p>
        </p:txBody>
      </p:sp>
      <p:pic>
        <p:nvPicPr>
          <p:cNvPr id="163" name="Google Shape;163;p26"/>
          <p:cNvPicPr preferRelativeResize="0"/>
          <p:nvPr/>
        </p:nvPicPr>
        <p:blipFill>
          <a:blip r:embed="rId3">
            <a:alphaModFix/>
          </a:blip>
          <a:stretch>
            <a:fillRect/>
          </a:stretch>
        </p:blipFill>
        <p:spPr>
          <a:xfrm>
            <a:off x="5203675" y="1628150"/>
            <a:ext cx="3130400" cy="2380500"/>
          </a:xfrm>
          <a:prstGeom prst="rect">
            <a:avLst/>
          </a:prstGeom>
          <a:noFill/>
          <a:ln>
            <a:noFill/>
          </a:ln>
        </p:spPr>
      </p:pic>
      <p:pic>
        <p:nvPicPr>
          <p:cNvPr id="164" name="Google Shape;164;p26"/>
          <p:cNvPicPr preferRelativeResize="0"/>
          <p:nvPr/>
        </p:nvPicPr>
        <p:blipFill>
          <a:blip r:embed="rId4">
            <a:alphaModFix/>
          </a:blip>
          <a:stretch>
            <a:fillRect/>
          </a:stretch>
        </p:blipFill>
        <p:spPr>
          <a:xfrm>
            <a:off x="108025" y="0"/>
            <a:ext cx="3842100" cy="480250"/>
          </a:xfrm>
          <a:prstGeom prst="rect">
            <a:avLst/>
          </a:prstGeom>
          <a:noFill/>
          <a:ln>
            <a:noFill/>
          </a:ln>
        </p:spPr>
      </p:pic>
      <p:cxnSp>
        <p:nvCxnSpPr>
          <p:cNvPr id="165" name="Google Shape;165;p26"/>
          <p:cNvCxnSpPr/>
          <p:nvPr/>
        </p:nvCxnSpPr>
        <p:spPr>
          <a:xfrm flipH="1" rot="10800000">
            <a:off x="230175" y="1137725"/>
            <a:ext cx="8520000" cy="279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7"/>
          <p:cNvSpPr txBox="1"/>
          <p:nvPr>
            <p:ph type="title"/>
          </p:nvPr>
        </p:nvSpPr>
        <p:spPr>
          <a:xfrm>
            <a:off x="422700" y="46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                     </a:t>
            </a:r>
            <a:r>
              <a:rPr b="1" lang="en" sz="2500"/>
              <a:t>WATCH ARTHROPOD</a:t>
            </a:r>
            <a:r>
              <a:rPr b="1" lang="en" sz="2500">
                <a:solidFill>
                  <a:srgbClr val="FF0000"/>
                </a:solidFill>
              </a:rPr>
              <a:t> </a:t>
            </a:r>
            <a:r>
              <a:rPr b="1" lang="en" sz="2500"/>
              <a:t> VIDEO</a:t>
            </a:r>
            <a:endParaRPr b="1" sz="2500"/>
          </a:p>
        </p:txBody>
      </p:sp>
      <p:pic>
        <p:nvPicPr>
          <p:cNvPr id="171" name="Google Shape;171;p27" title="Terrestrial Arthropods mov.mov">
            <a:hlinkClick r:id="rId3"/>
          </p:cNvPr>
          <p:cNvPicPr preferRelativeResize="0"/>
          <p:nvPr/>
        </p:nvPicPr>
        <p:blipFill>
          <a:blip r:embed="rId4">
            <a:alphaModFix/>
          </a:blip>
          <a:stretch>
            <a:fillRect/>
          </a:stretch>
        </p:blipFill>
        <p:spPr>
          <a:xfrm>
            <a:off x="729750" y="656775"/>
            <a:ext cx="7581651" cy="42646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8"/>
          <p:cNvSpPr txBox="1"/>
          <p:nvPr>
            <p:ph type="title"/>
          </p:nvPr>
        </p:nvSpPr>
        <p:spPr>
          <a:xfrm>
            <a:off x="311700" y="505975"/>
            <a:ext cx="8520600" cy="572700"/>
          </a:xfrm>
          <a:prstGeom prst="rect">
            <a:avLst/>
          </a:prstGeom>
        </p:spPr>
        <p:txBody>
          <a:bodyPr anchorCtr="0" anchor="t" bIns="91425" lIns="91425" spcFirstLastPara="1" rIns="91425" wrap="square" tIns="91425">
            <a:noAutofit/>
          </a:bodyPr>
          <a:lstStyle/>
          <a:p>
            <a:pPr indent="457200" lvl="0" marL="2743200" rtl="0" algn="l">
              <a:spcBef>
                <a:spcPts val="0"/>
              </a:spcBef>
              <a:spcAft>
                <a:spcPts val="0"/>
              </a:spcAft>
              <a:buNone/>
            </a:pPr>
            <a:r>
              <a:rPr lang="en" sz="2400"/>
              <a:t>MOLLUSCS</a:t>
            </a:r>
            <a:endParaRPr sz="2400"/>
          </a:p>
        </p:txBody>
      </p:sp>
      <p:sp>
        <p:nvSpPr>
          <p:cNvPr id="177" name="Google Shape;177;p28"/>
          <p:cNvSpPr txBox="1"/>
          <p:nvPr>
            <p:ph idx="1" type="body"/>
          </p:nvPr>
        </p:nvSpPr>
        <p:spPr>
          <a:xfrm>
            <a:off x="656150" y="1603225"/>
            <a:ext cx="3592200" cy="31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t>Their basic body plan includes a foot for mobility, a mantle that secretes a shell and a radula for eating.  Molluscs today show many variations on this original body plan.</a:t>
            </a:r>
            <a:endParaRPr sz="1950"/>
          </a:p>
          <a:p>
            <a:pPr indent="0" lvl="0" marL="0" rtl="0" algn="l">
              <a:spcBef>
                <a:spcPts val="1600"/>
              </a:spcBef>
              <a:spcAft>
                <a:spcPts val="0"/>
              </a:spcAft>
              <a:buNone/>
            </a:pPr>
            <a:r>
              <a:t/>
            </a:r>
            <a:endParaRPr sz="1950"/>
          </a:p>
          <a:p>
            <a:pPr indent="0" lvl="0" marL="0" rtl="0" algn="l">
              <a:spcBef>
                <a:spcPts val="1600"/>
              </a:spcBef>
              <a:spcAft>
                <a:spcPts val="0"/>
              </a:spcAft>
              <a:buNone/>
            </a:pPr>
            <a:r>
              <a:t/>
            </a:r>
            <a:endParaRPr sz="1950"/>
          </a:p>
          <a:p>
            <a:pPr indent="0" lvl="0" marL="0" rtl="0" algn="l">
              <a:spcBef>
                <a:spcPts val="1600"/>
              </a:spcBef>
              <a:spcAft>
                <a:spcPts val="1600"/>
              </a:spcAft>
              <a:buNone/>
            </a:pPr>
            <a:r>
              <a:t/>
            </a:r>
            <a:endParaRPr sz="1950"/>
          </a:p>
        </p:txBody>
      </p:sp>
      <p:pic>
        <p:nvPicPr>
          <p:cNvPr id="178" name="Google Shape;178;p28"/>
          <p:cNvPicPr preferRelativeResize="0"/>
          <p:nvPr/>
        </p:nvPicPr>
        <p:blipFill>
          <a:blip r:embed="rId3">
            <a:alphaModFix/>
          </a:blip>
          <a:stretch>
            <a:fillRect/>
          </a:stretch>
        </p:blipFill>
        <p:spPr>
          <a:xfrm>
            <a:off x="4836900" y="1712950"/>
            <a:ext cx="3432407" cy="2308401"/>
          </a:xfrm>
          <a:prstGeom prst="rect">
            <a:avLst/>
          </a:prstGeom>
          <a:noFill/>
          <a:ln>
            <a:noFill/>
          </a:ln>
        </p:spPr>
      </p:pic>
      <p:pic>
        <p:nvPicPr>
          <p:cNvPr id="179" name="Google Shape;179;p28"/>
          <p:cNvPicPr preferRelativeResize="0"/>
          <p:nvPr/>
        </p:nvPicPr>
        <p:blipFill>
          <a:blip r:embed="rId4">
            <a:alphaModFix/>
          </a:blip>
          <a:stretch>
            <a:fillRect/>
          </a:stretch>
        </p:blipFill>
        <p:spPr>
          <a:xfrm>
            <a:off x="71025" y="0"/>
            <a:ext cx="4047824" cy="505975"/>
          </a:xfrm>
          <a:prstGeom prst="rect">
            <a:avLst/>
          </a:prstGeom>
          <a:noFill/>
          <a:ln>
            <a:noFill/>
          </a:ln>
        </p:spPr>
      </p:pic>
      <p:cxnSp>
        <p:nvCxnSpPr>
          <p:cNvPr id="180" name="Google Shape;180;p28"/>
          <p:cNvCxnSpPr/>
          <p:nvPr/>
        </p:nvCxnSpPr>
        <p:spPr>
          <a:xfrm>
            <a:off x="330450" y="1128600"/>
            <a:ext cx="8483100" cy="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9"/>
          <p:cNvSpPr txBox="1"/>
          <p:nvPr>
            <p:ph type="title"/>
          </p:nvPr>
        </p:nvSpPr>
        <p:spPr>
          <a:xfrm>
            <a:off x="311700" y="-8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t>                       </a:t>
            </a:r>
            <a:r>
              <a:rPr b="1" lang="en" sz="2400"/>
              <a:t>WATCH MOLLUSC VIDEO</a:t>
            </a:r>
            <a:endParaRPr b="1" sz="2400"/>
          </a:p>
        </p:txBody>
      </p:sp>
      <p:sp>
        <p:nvSpPr>
          <p:cNvPr id="186" name="Google Shape;186;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87" name="Google Shape;187;p29" title="Molluscs the Survival Ganme.mov">
            <a:hlinkClick r:id="rId3"/>
          </p:cNvPr>
          <p:cNvPicPr preferRelativeResize="0"/>
          <p:nvPr/>
        </p:nvPicPr>
        <p:blipFill>
          <a:blip r:embed="rId4">
            <a:alphaModFix/>
          </a:blip>
          <a:stretch>
            <a:fillRect/>
          </a:stretch>
        </p:blipFill>
        <p:spPr>
          <a:xfrm>
            <a:off x="675300" y="564300"/>
            <a:ext cx="7598099" cy="4273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311700" y="528275"/>
            <a:ext cx="8520600" cy="5727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sz="2400"/>
              <a:t>ECHINODERMS</a:t>
            </a:r>
            <a:endParaRPr sz="2400"/>
          </a:p>
        </p:txBody>
      </p:sp>
      <p:sp>
        <p:nvSpPr>
          <p:cNvPr id="193" name="Google Shape;193;p30"/>
          <p:cNvSpPr txBox="1"/>
          <p:nvPr>
            <p:ph idx="1" type="body"/>
          </p:nvPr>
        </p:nvSpPr>
        <p:spPr>
          <a:xfrm>
            <a:off x="959250" y="1559500"/>
            <a:ext cx="2796600" cy="28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solidFill>
                  <a:srgbClr val="000000"/>
                </a:solidFill>
              </a:rPr>
              <a:t>Echinoderms are slow animals radically different from us, but they are an evolutionary success. All echinoderms have five-part symmetry.</a:t>
            </a:r>
            <a:r>
              <a:rPr lang="en">
                <a:solidFill>
                  <a:srgbClr val="000000"/>
                </a:solidFill>
              </a:rPr>
              <a:t>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pic>
        <p:nvPicPr>
          <p:cNvPr id="194" name="Google Shape;194;p30"/>
          <p:cNvPicPr preferRelativeResize="0"/>
          <p:nvPr/>
        </p:nvPicPr>
        <p:blipFill>
          <a:blip r:embed="rId3">
            <a:alphaModFix/>
          </a:blip>
          <a:stretch>
            <a:fillRect/>
          </a:stretch>
        </p:blipFill>
        <p:spPr>
          <a:xfrm>
            <a:off x="4821925" y="1745475"/>
            <a:ext cx="2947151" cy="2297199"/>
          </a:xfrm>
          <a:prstGeom prst="rect">
            <a:avLst/>
          </a:prstGeom>
          <a:noFill/>
          <a:ln>
            <a:noFill/>
          </a:ln>
        </p:spPr>
      </p:pic>
      <p:pic>
        <p:nvPicPr>
          <p:cNvPr id="195" name="Google Shape;195;p30"/>
          <p:cNvPicPr preferRelativeResize="0"/>
          <p:nvPr/>
        </p:nvPicPr>
        <p:blipFill>
          <a:blip r:embed="rId4">
            <a:alphaModFix/>
          </a:blip>
          <a:stretch>
            <a:fillRect/>
          </a:stretch>
        </p:blipFill>
        <p:spPr>
          <a:xfrm>
            <a:off x="52525" y="0"/>
            <a:ext cx="3842100" cy="480250"/>
          </a:xfrm>
          <a:prstGeom prst="rect">
            <a:avLst/>
          </a:prstGeom>
          <a:noFill/>
          <a:ln>
            <a:noFill/>
          </a:ln>
        </p:spPr>
      </p:pic>
      <p:cxnSp>
        <p:nvCxnSpPr>
          <p:cNvPr id="196" name="Google Shape;196;p30"/>
          <p:cNvCxnSpPr/>
          <p:nvPr/>
        </p:nvCxnSpPr>
        <p:spPr>
          <a:xfrm>
            <a:off x="323775" y="1091600"/>
            <a:ext cx="8520000" cy="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02" name="Google Shape;202;p31" title="Echinoderms the Ultimate Animal.mov">
            <a:hlinkClick r:id="rId3"/>
          </p:cNvPr>
          <p:cNvPicPr preferRelativeResize="0"/>
          <p:nvPr/>
        </p:nvPicPr>
        <p:blipFill>
          <a:blip r:embed="rId4">
            <a:alphaModFix/>
          </a:blip>
          <a:stretch>
            <a:fillRect/>
          </a:stretch>
        </p:blipFill>
        <p:spPr>
          <a:xfrm>
            <a:off x="619800" y="602950"/>
            <a:ext cx="7965949" cy="4480825"/>
          </a:xfrm>
          <a:prstGeom prst="rect">
            <a:avLst/>
          </a:prstGeom>
          <a:noFill/>
          <a:ln>
            <a:noFill/>
          </a:ln>
        </p:spPr>
      </p:pic>
      <p:sp>
        <p:nvSpPr>
          <p:cNvPr id="203" name="Google Shape;203;p31"/>
          <p:cNvSpPr txBox="1"/>
          <p:nvPr/>
        </p:nvSpPr>
        <p:spPr>
          <a:xfrm>
            <a:off x="136200" y="14175"/>
            <a:ext cx="8871600" cy="29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b="1" lang="en" sz="2400"/>
              <a:t>WATCH ECHINODERM VIDEO</a:t>
            </a:r>
            <a:endParaRPr b="1" sz="2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5219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700"/>
              <a:t>                        </a:t>
            </a:r>
            <a:r>
              <a:rPr b="1" lang="en" sz="2700"/>
              <a:t>INTRODUCTION</a:t>
            </a:r>
            <a:endParaRPr b="1" sz="2700"/>
          </a:p>
        </p:txBody>
      </p:sp>
      <p:sp>
        <p:nvSpPr>
          <p:cNvPr id="66" name="Google Shape;66;p14"/>
          <p:cNvSpPr txBox="1"/>
          <p:nvPr>
            <p:ph idx="1" type="body"/>
          </p:nvPr>
        </p:nvSpPr>
        <p:spPr>
          <a:xfrm>
            <a:off x="311700" y="17271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100">
                <a:solidFill>
                  <a:srgbClr val="434343"/>
                </a:solidFill>
              </a:rPr>
              <a:t>You will watch nine short videos about animals from different phyla. Then you will choose an animal that you think is the most awesome and create a presentation about that animal.</a:t>
            </a:r>
            <a:endParaRPr sz="2100">
              <a:solidFill>
                <a:srgbClr val="434343"/>
              </a:solidFill>
            </a:endParaRPr>
          </a:p>
          <a:p>
            <a:pPr indent="0" lvl="0" marL="0" rtl="0" algn="l">
              <a:spcBef>
                <a:spcPts val="1600"/>
              </a:spcBef>
              <a:spcAft>
                <a:spcPts val="0"/>
              </a:spcAft>
              <a:buNone/>
            </a:pPr>
            <a:r>
              <a:rPr lang="en" sz="2100">
                <a:solidFill>
                  <a:srgbClr val="434343"/>
                </a:solidFill>
              </a:rPr>
              <a:t>Please take notes when you watch the videos.</a:t>
            </a:r>
            <a:endParaRPr sz="2100">
              <a:solidFill>
                <a:srgbClr val="434343"/>
              </a:solidFill>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67" name="Google Shape;67;p14"/>
          <p:cNvPicPr preferRelativeResize="0"/>
          <p:nvPr/>
        </p:nvPicPr>
        <p:blipFill>
          <a:blip r:embed="rId3">
            <a:alphaModFix/>
          </a:blip>
          <a:stretch>
            <a:fillRect/>
          </a:stretch>
        </p:blipFill>
        <p:spPr>
          <a:xfrm>
            <a:off x="43275" y="0"/>
            <a:ext cx="3712600" cy="464075"/>
          </a:xfrm>
          <a:prstGeom prst="rect">
            <a:avLst/>
          </a:prstGeom>
          <a:noFill/>
          <a:ln>
            <a:noFill/>
          </a:ln>
        </p:spPr>
      </p:pic>
      <p:cxnSp>
        <p:nvCxnSpPr>
          <p:cNvPr id="68" name="Google Shape;68;p14"/>
          <p:cNvCxnSpPr/>
          <p:nvPr/>
        </p:nvCxnSpPr>
        <p:spPr>
          <a:xfrm>
            <a:off x="302700" y="1276175"/>
            <a:ext cx="8538600" cy="93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2"/>
          <p:cNvSpPr txBox="1"/>
          <p:nvPr>
            <p:ph type="title"/>
          </p:nvPr>
        </p:nvSpPr>
        <p:spPr>
          <a:xfrm>
            <a:off x="311700" y="459450"/>
            <a:ext cx="8520600" cy="572700"/>
          </a:xfrm>
          <a:prstGeom prst="rect">
            <a:avLst/>
          </a:prstGeom>
        </p:spPr>
        <p:txBody>
          <a:bodyPr anchorCtr="0" anchor="t" bIns="91425" lIns="91425" spcFirstLastPara="1" rIns="91425" wrap="square" tIns="91425">
            <a:noAutofit/>
          </a:bodyPr>
          <a:lstStyle/>
          <a:p>
            <a:pPr indent="457200" lvl="0" marL="2743200" rtl="0" algn="l">
              <a:spcBef>
                <a:spcPts val="0"/>
              </a:spcBef>
              <a:spcAft>
                <a:spcPts val="0"/>
              </a:spcAft>
              <a:buNone/>
            </a:pPr>
            <a:r>
              <a:rPr b="1" lang="en" sz="2700"/>
              <a:t>CHORDATES</a:t>
            </a:r>
            <a:endParaRPr b="1" sz="2700"/>
          </a:p>
        </p:txBody>
      </p:sp>
      <p:sp>
        <p:nvSpPr>
          <p:cNvPr id="209" name="Google Shape;209;p32"/>
          <p:cNvSpPr txBox="1"/>
          <p:nvPr>
            <p:ph idx="1" type="body"/>
          </p:nvPr>
        </p:nvSpPr>
        <p:spPr>
          <a:xfrm>
            <a:off x="437925" y="1260775"/>
            <a:ext cx="4060200" cy="370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Some chordates like tunicates, salps and larvaceans, have remained simple creatures without backbones. Other chordates, like fish and mammals do have backbones and are classified as vertebrates. They have four times as many genes as their simple chordate ancestors, which allowed an explosion of new forms. </a:t>
            </a:r>
            <a:r>
              <a:rPr lang="en"/>
              <a:t>We are chordates.</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p:txBody>
      </p:sp>
      <p:pic>
        <p:nvPicPr>
          <p:cNvPr id="210" name="Google Shape;210;p32"/>
          <p:cNvPicPr preferRelativeResize="0"/>
          <p:nvPr/>
        </p:nvPicPr>
        <p:blipFill>
          <a:blip r:embed="rId3">
            <a:alphaModFix/>
          </a:blip>
          <a:stretch>
            <a:fillRect/>
          </a:stretch>
        </p:blipFill>
        <p:spPr>
          <a:xfrm>
            <a:off x="4787812" y="1452400"/>
            <a:ext cx="3168553" cy="2350011"/>
          </a:xfrm>
          <a:prstGeom prst="rect">
            <a:avLst/>
          </a:prstGeom>
          <a:noFill/>
          <a:ln>
            <a:noFill/>
          </a:ln>
        </p:spPr>
      </p:pic>
      <p:pic>
        <p:nvPicPr>
          <p:cNvPr id="211" name="Google Shape;211;p32"/>
          <p:cNvPicPr preferRelativeResize="0"/>
          <p:nvPr/>
        </p:nvPicPr>
        <p:blipFill>
          <a:blip r:embed="rId4">
            <a:alphaModFix/>
          </a:blip>
          <a:stretch>
            <a:fillRect/>
          </a:stretch>
        </p:blipFill>
        <p:spPr>
          <a:xfrm>
            <a:off x="126550" y="64750"/>
            <a:ext cx="3675600" cy="459450"/>
          </a:xfrm>
          <a:prstGeom prst="rect">
            <a:avLst/>
          </a:prstGeom>
          <a:noFill/>
          <a:ln>
            <a:noFill/>
          </a:ln>
        </p:spPr>
      </p:pic>
      <p:cxnSp>
        <p:nvCxnSpPr>
          <p:cNvPr id="212" name="Google Shape;212;p32"/>
          <p:cNvCxnSpPr/>
          <p:nvPr/>
        </p:nvCxnSpPr>
        <p:spPr>
          <a:xfrm>
            <a:off x="314525" y="1036100"/>
            <a:ext cx="8529300" cy="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3"/>
          <p:cNvSpPr txBox="1"/>
          <p:nvPr>
            <p:ph type="ctrTitle"/>
          </p:nvPr>
        </p:nvSpPr>
        <p:spPr>
          <a:xfrm>
            <a:off x="680700" y="-87850"/>
            <a:ext cx="7981500" cy="669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400"/>
              <a:t>WATCH CHORDATE VIDEO</a:t>
            </a:r>
            <a:endParaRPr b="1" sz="2100"/>
          </a:p>
        </p:txBody>
      </p:sp>
      <p:sp>
        <p:nvSpPr>
          <p:cNvPr id="218" name="Google Shape;218;p3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pic>
        <p:nvPicPr>
          <p:cNvPr id="219" name="Google Shape;219;p33" title="Chordates.mov">
            <a:hlinkClick r:id="rId3"/>
          </p:cNvPr>
          <p:cNvPicPr preferRelativeResize="0"/>
          <p:nvPr/>
        </p:nvPicPr>
        <p:blipFill>
          <a:blip r:embed="rId4">
            <a:alphaModFix/>
          </a:blip>
          <a:stretch>
            <a:fillRect/>
          </a:stretch>
        </p:blipFill>
        <p:spPr>
          <a:xfrm>
            <a:off x="520175" y="581450"/>
            <a:ext cx="7981501" cy="448960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idx="1" type="subTitle"/>
          </p:nvPr>
        </p:nvSpPr>
        <p:spPr>
          <a:xfrm>
            <a:off x="311700" y="657725"/>
            <a:ext cx="8520600" cy="5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700">
                <a:solidFill>
                  <a:srgbClr val="000000"/>
                </a:solidFill>
              </a:rPr>
              <a:t>CHOOSE THE MOST AWESOME</a:t>
            </a:r>
            <a:endParaRPr b="1" sz="2700">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sz="2300">
                <a:solidFill>
                  <a:srgbClr val="980000"/>
                </a:solidFill>
              </a:rPr>
              <a:t>       Dragonfly      Millipede      Lobst</a:t>
            </a:r>
            <a:r>
              <a:rPr lang="en" sz="2300">
                <a:solidFill>
                  <a:srgbClr val="980000"/>
                </a:solidFill>
              </a:rPr>
              <a:t>er      </a:t>
            </a:r>
            <a:r>
              <a:rPr lang="en" sz="2300">
                <a:solidFill>
                  <a:srgbClr val="980000"/>
                </a:solidFill>
              </a:rPr>
              <a:t>Squid      Nautilus </a:t>
            </a:r>
            <a:endParaRPr sz="2300">
              <a:solidFill>
                <a:srgbClr val="980000"/>
              </a:solidFill>
            </a:endParaRPr>
          </a:p>
          <a:p>
            <a:pPr indent="0" lvl="0" marL="0" rtl="0" algn="ctr">
              <a:spcBef>
                <a:spcPts val="0"/>
              </a:spcBef>
              <a:spcAft>
                <a:spcPts val="0"/>
              </a:spcAft>
              <a:buNone/>
            </a:pPr>
            <a:r>
              <a:t/>
            </a:r>
            <a:endParaRPr sz="2300">
              <a:solidFill>
                <a:srgbClr val="980000"/>
              </a:solidFill>
            </a:endParaRPr>
          </a:p>
          <a:p>
            <a:pPr indent="0" lvl="0" marL="0" rtl="0" algn="l">
              <a:spcBef>
                <a:spcPts val="0"/>
              </a:spcBef>
              <a:spcAft>
                <a:spcPts val="0"/>
              </a:spcAft>
              <a:buNone/>
            </a:pPr>
            <a:r>
              <a:rPr lang="en" sz="2300">
                <a:solidFill>
                  <a:srgbClr val="980000"/>
                </a:solidFill>
              </a:rPr>
              <a:t>                  Crab     Abalone     Octopus     Sea Star                </a:t>
            </a:r>
            <a:endParaRPr sz="2300">
              <a:solidFill>
                <a:srgbClr val="980000"/>
              </a:solidFill>
            </a:endParaRPr>
          </a:p>
          <a:p>
            <a:pPr indent="0" lvl="0" marL="0" rtl="0" algn="ctr">
              <a:spcBef>
                <a:spcPts val="0"/>
              </a:spcBef>
              <a:spcAft>
                <a:spcPts val="0"/>
              </a:spcAft>
              <a:buNone/>
            </a:pPr>
            <a:r>
              <a:t/>
            </a:r>
            <a:endParaRPr sz="2300">
              <a:solidFill>
                <a:srgbClr val="980000"/>
              </a:solidFill>
            </a:endParaRPr>
          </a:p>
          <a:p>
            <a:pPr indent="0" lvl="0" marL="0" rtl="0" algn="l">
              <a:spcBef>
                <a:spcPts val="0"/>
              </a:spcBef>
              <a:spcAft>
                <a:spcPts val="0"/>
              </a:spcAft>
              <a:buNone/>
            </a:pPr>
            <a:r>
              <a:rPr lang="en" sz="2300">
                <a:solidFill>
                  <a:srgbClr val="980000"/>
                </a:solidFill>
              </a:rPr>
              <a:t>           Sea Urchin     Jellyfish     Leech     Marine Annelid </a:t>
            </a:r>
            <a:endParaRPr sz="2300">
              <a:solidFill>
                <a:srgbClr val="980000"/>
              </a:solidFill>
            </a:endParaRPr>
          </a:p>
          <a:p>
            <a:pPr indent="0" lvl="0" marL="0" rtl="0" algn="ctr">
              <a:spcBef>
                <a:spcPts val="0"/>
              </a:spcBef>
              <a:spcAft>
                <a:spcPts val="0"/>
              </a:spcAft>
              <a:buNone/>
            </a:pPr>
            <a:r>
              <a:t/>
            </a:r>
            <a:endParaRPr sz="2300">
              <a:solidFill>
                <a:srgbClr val="980000"/>
              </a:solidFill>
            </a:endParaRPr>
          </a:p>
          <a:p>
            <a:pPr indent="0" lvl="0" marL="0" rtl="0" algn="l">
              <a:spcBef>
                <a:spcPts val="0"/>
              </a:spcBef>
              <a:spcAft>
                <a:spcPts val="0"/>
              </a:spcAft>
              <a:buNone/>
            </a:pPr>
            <a:r>
              <a:rPr lang="en" sz="2300">
                <a:solidFill>
                  <a:srgbClr val="980000"/>
                </a:solidFill>
              </a:rPr>
              <a:t>          Earthworm     Sponge     Sea Anemone     Flatworm </a:t>
            </a:r>
            <a:endParaRPr sz="2300">
              <a:solidFill>
                <a:srgbClr val="980000"/>
              </a:solidFill>
            </a:endParaRPr>
          </a:p>
          <a:p>
            <a:pPr indent="0" lvl="0" marL="0" rtl="0" algn="ctr">
              <a:spcBef>
                <a:spcPts val="0"/>
              </a:spcBef>
              <a:spcAft>
                <a:spcPts val="0"/>
              </a:spcAft>
              <a:buNone/>
            </a:pPr>
            <a:r>
              <a:t/>
            </a:r>
            <a:endParaRPr sz="2300">
              <a:solidFill>
                <a:srgbClr val="980000"/>
              </a:solidFill>
            </a:endParaRPr>
          </a:p>
          <a:p>
            <a:pPr indent="0" lvl="0" marL="0" rtl="0" algn="l">
              <a:spcBef>
                <a:spcPts val="0"/>
              </a:spcBef>
              <a:spcAft>
                <a:spcPts val="0"/>
              </a:spcAft>
              <a:buNone/>
            </a:pPr>
            <a:r>
              <a:rPr lang="en" sz="2300">
                <a:solidFill>
                  <a:srgbClr val="980000"/>
                </a:solidFill>
              </a:rPr>
              <a:t>                      Tunicate    Sea Cucumber    Coral</a:t>
            </a:r>
            <a:endParaRPr sz="2300">
              <a:solidFill>
                <a:srgbClr val="980000"/>
              </a:solidFill>
            </a:endParaRPr>
          </a:p>
        </p:txBody>
      </p:sp>
      <p:pic>
        <p:nvPicPr>
          <p:cNvPr id="225" name="Google Shape;225;p34"/>
          <p:cNvPicPr preferRelativeResize="0"/>
          <p:nvPr/>
        </p:nvPicPr>
        <p:blipFill>
          <a:blip r:embed="rId3">
            <a:alphaModFix/>
          </a:blip>
          <a:stretch>
            <a:fillRect/>
          </a:stretch>
        </p:blipFill>
        <p:spPr>
          <a:xfrm>
            <a:off x="126525" y="80350"/>
            <a:ext cx="3731100" cy="466375"/>
          </a:xfrm>
          <a:prstGeom prst="rect">
            <a:avLst/>
          </a:prstGeom>
          <a:noFill/>
          <a:ln>
            <a:noFill/>
          </a:ln>
        </p:spPr>
      </p:pic>
      <p:cxnSp>
        <p:nvCxnSpPr>
          <p:cNvPr id="226" name="Google Shape;226;p34"/>
          <p:cNvCxnSpPr/>
          <p:nvPr/>
        </p:nvCxnSpPr>
        <p:spPr>
          <a:xfrm>
            <a:off x="247200" y="1304375"/>
            <a:ext cx="8649600" cy="93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5"/>
          <p:cNvSpPr txBox="1"/>
          <p:nvPr>
            <p:ph type="ctrTitle"/>
          </p:nvPr>
        </p:nvSpPr>
        <p:spPr>
          <a:xfrm>
            <a:off x="311700" y="744575"/>
            <a:ext cx="8520600" cy="726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t>IDENTIFY THREE SPECIES</a:t>
            </a:r>
            <a:endParaRPr sz="2700"/>
          </a:p>
        </p:txBody>
      </p:sp>
      <p:sp>
        <p:nvSpPr>
          <p:cNvPr id="232" name="Google Shape;232;p35"/>
          <p:cNvSpPr txBox="1"/>
          <p:nvPr>
            <p:ph idx="1" type="subTitle"/>
          </p:nvPr>
        </p:nvSpPr>
        <p:spPr>
          <a:xfrm>
            <a:off x="311700" y="2016000"/>
            <a:ext cx="8520600" cy="84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t>Now that you’ve chosen your most awesome group of invertebrates, identify three species in that group. Below is an example of sea stars.</a:t>
            </a:r>
            <a:endParaRPr sz="1900"/>
          </a:p>
        </p:txBody>
      </p:sp>
      <p:pic>
        <p:nvPicPr>
          <p:cNvPr id="233" name="Google Shape;233;p35"/>
          <p:cNvPicPr preferRelativeResize="0"/>
          <p:nvPr/>
        </p:nvPicPr>
        <p:blipFill>
          <a:blip r:embed="rId3">
            <a:alphaModFix/>
          </a:blip>
          <a:stretch>
            <a:fillRect/>
          </a:stretch>
        </p:blipFill>
        <p:spPr>
          <a:xfrm>
            <a:off x="71025" y="151750"/>
            <a:ext cx="4047824" cy="505975"/>
          </a:xfrm>
          <a:prstGeom prst="rect">
            <a:avLst/>
          </a:prstGeom>
          <a:noFill/>
          <a:ln>
            <a:noFill/>
          </a:ln>
        </p:spPr>
      </p:pic>
      <p:sp>
        <p:nvSpPr>
          <p:cNvPr id="234" name="Google Shape;234;p35"/>
          <p:cNvSpPr txBox="1"/>
          <p:nvPr/>
        </p:nvSpPr>
        <p:spPr>
          <a:xfrm>
            <a:off x="3846725" y="3389050"/>
            <a:ext cx="6276900" cy="73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35"/>
          <p:cNvPicPr preferRelativeResize="0"/>
          <p:nvPr/>
        </p:nvPicPr>
        <p:blipFill>
          <a:blip r:embed="rId4">
            <a:alphaModFix/>
          </a:blip>
          <a:stretch>
            <a:fillRect/>
          </a:stretch>
        </p:blipFill>
        <p:spPr>
          <a:xfrm>
            <a:off x="152400" y="3018300"/>
            <a:ext cx="2738190" cy="1972801"/>
          </a:xfrm>
          <a:prstGeom prst="rect">
            <a:avLst/>
          </a:prstGeom>
          <a:noFill/>
          <a:ln>
            <a:noFill/>
          </a:ln>
        </p:spPr>
      </p:pic>
      <p:pic>
        <p:nvPicPr>
          <p:cNvPr id="236" name="Google Shape;236;p35"/>
          <p:cNvPicPr preferRelativeResize="0"/>
          <p:nvPr/>
        </p:nvPicPr>
        <p:blipFill>
          <a:blip r:embed="rId5">
            <a:alphaModFix/>
          </a:blip>
          <a:stretch>
            <a:fillRect/>
          </a:stretch>
        </p:blipFill>
        <p:spPr>
          <a:xfrm>
            <a:off x="3272767" y="3039513"/>
            <a:ext cx="1947192" cy="1984106"/>
          </a:xfrm>
          <a:prstGeom prst="rect">
            <a:avLst/>
          </a:prstGeom>
          <a:noFill/>
          <a:ln>
            <a:noFill/>
          </a:ln>
        </p:spPr>
      </p:pic>
      <p:pic>
        <p:nvPicPr>
          <p:cNvPr id="237" name="Google Shape;237;p35"/>
          <p:cNvPicPr preferRelativeResize="0"/>
          <p:nvPr/>
        </p:nvPicPr>
        <p:blipFill>
          <a:blip r:embed="rId6">
            <a:alphaModFix/>
          </a:blip>
          <a:stretch>
            <a:fillRect/>
          </a:stretch>
        </p:blipFill>
        <p:spPr>
          <a:xfrm>
            <a:off x="5514868" y="2941475"/>
            <a:ext cx="3106054" cy="2049634"/>
          </a:xfrm>
          <a:prstGeom prst="rect">
            <a:avLst/>
          </a:prstGeom>
          <a:noFill/>
          <a:ln>
            <a:noFill/>
          </a:ln>
        </p:spPr>
      </p:pic>
      <p:cxnSp>
        <p:nvCxnSpPr>
          <p:cNvPr id="238" name="Google Shape;238;p35"/>
          <p:cNvCxnSpPr/>
          <p:nvPr/>
        </p:nvCxnSpPr>
        <p:spPr>
          <a:xfrm flipH="1" rot="10800000">
            <a:off x="372025" y="1481450"/>
            <a:ext cx="8520000" cy="114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6"/>
          <p:cNvSpPr txBox="1"/>
          <p:nvPr>
            <p:ph type="ctrTitle"/>
          </p:nvPr>
        </p:nvSpPr>
        <p:spPr>
          <a:xfrm>
            <a:off x="311708" y="-621562"/>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700"/>
              <a:t>MAKING YOUR CASE FOR THE MOST AWESOME</a:t>
            </a:r>
            <a:endParaRPr b="1" sz="2700"/>
          </a:p>
        </p:txBody>
      </p:sp>
      <p:sp>
        <p:nvSpPr>
          <p:cNvPr id="244" name="Google Shape;244;p36"/>
          <p:cNvSpPr txBox="1"/>
          <p:nvPr>
            <p:ph idx="1" type="subTitle"/>
          </p:nvPr>
        </p:nvSpPr>
        <p:spPr>
          <a:xfrm>
            <a:off x="623400" y="1955275"/>
            <a:ext cx="8520600" cy="220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solidFill>
                  <a:schemeClr val="dk1"/>
                </a:solidFill>
              </a:rPr>
              <a:t>Think about a creative way to present your “Most Awesome Invertebrate”. What scientific information do you need to convince others?</a:t>
            </a:r>
            <a:endParaRPr sz="1950">
              <a:solidFill>
                <a:schemeClr val="dk1"/>
              </a:solidFill>
            </a:endParaRPr>
          </a:p>
          <a:p>
            <a:pPr indent="0" lvl="0" marL="0" rtl="0" algn="l">
              <a:spcBef>
                <a:spcPts val="0"/>
              </a:spcBef>
              <a:spcAft>
                <a:spcPts val="0"/>
              </a:spcAft>
              <a:buNone/>
            </a:pPr>
            <a:r>
              <a:t/>
            </a:r>
            <a:endParaRPr sz="1950">
              <a:solidFill>
                <a:schemeClr val="dk1"/>
              </a:solidFill>
            </a:endParaRPr>
          </a:p>
          <a:p>
            <a:pPr indent="0" lvl="0" marL="0" rtl="0" algn="l">
              <a:spcBef>
                <a:spcPts val="0"/>
              </a:spcBef>
              <a:spcAft>
                <a:spcPts val="0"/>
              </a:spcAft>
              <a:buNone/>
            </a:pPr>
            <a:r>
              <a:rPr lang="en" sz="1950">
                <a:solidFill>
                  <a:schemeClr val="dk1"/>
                </a:solidFill>
              </a:rPr>
              <a:t>Learn more about your invertebrate group, documenting your sources and answering the questions on the next two slides. You can look at Shape of Life, and also the Encyclopedia of Life and the Monterey Bay Aquarium.</a:t>
            </a:r>
            <a:endParaRPr sz="1950">
              <a:solidFill>
                <a:schemeClr val="dk1"/>
              </a:solidFill>
            </a:endParaRPr>
          </a:p>
          <a:p>
            <a:pPr indent="0" lvl="0" marL="0" rtl="0" algn="l">
              <a:spcBef>
                <a:spcPts val="0"/>
              </a:spcBef>
              <a:spcAft>
                <a:spcPts val="0"/>
              </a:spcAft>
              <a:buNone/>
            </a:pPr>
            <a:r>
              <a:t/>
            </a:r>
            <a:endParaRPr sz="1950">
              <a:solidFill>
                <a:schemeClr val="dk1"/>
              </a:solidFill>
            </a:endParaRPr>
          </a:p>
        </p:txBody>
      </p:sp>
      <p:pic>
        <p:nvPicPr>
          <p:cNvPr id="245" name="Google Shape;245;p36"/>
          <p:cNvPicPr preferRelativeResize="0"/>
          <p:nvPr/>
        </p:nvPicPr>
        <p:blipFill>
          <a:blip r:embed="rId3">
            <a:alphaModFix/>
          </a:blip>
          <a:stretch>
            <a:fillRect/>
          </a:stretch>
        </p:blipFill>
        <p:spPr>
          <a:xfrm>
            <a:off x="71025" y="151750"/>
            <a:ext cx="4047824" cy="505975"/>
          </a:xfrm>
          <a:prstGeom prst="rect">
            <a:avLst/>
          </a:prstGeom>
          <a:noFill/>
          <a:ln>
            <a:noFill/>
          </a:ln>
        </p:spPr>
      </p:pic>
      <p:cxnSp>
        <p:nvCxnSpPr>
          <p:cNvPr id="246" name="Google Shape;246;p36"/>
          <p:cNvCxnSpPr/>
          <p:nvPr/>
        </p:nvCxnSpPr>
        <p:spPr>
          <a:xfrm flipH="1" rot="10800000">
            <a:off x="471800" y="1489400"/>
            <a:ext cx="8344200" cy="555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7"/>
          <p:cNvSpPr txBox="1"/>
          <p:nvPr>
            <p:ph type="title"/>
          </p:nvPr>
        </p:nvSpPr>
        <p:spPr>
          <a:xfrm>
            <a:off x="157925" y="5844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980000"/>
                </a:solidFill>
              </a:rPr>
              <a:t>                			WHAT TO INCLUDE</a:t>
            </a:r>
            <a:r>
              <a:rPr lang="en" sz="2700">
                <a:solidFill>
                  <a:srgbClr val="980000"/>
                </a:solidFill>
              </a:rPr>
              <a:t>    </a:t>
            </a:r>
            <a:r>
              <a:rPr lang="en">
                <a:solidFill>
                  <a:srgbClr val="980000"/>
                </a:solidFill>
              </a:rPr>
              <a:t>       </a:t>
            </a:r>
            <a:r>
              <a:rPr lang="en" sz="1500"/>
              <a:t>page 1</a:t>
            </a:r>
            <a:r>
              <a:rPr lang="en">
                <a:solidFill>
                  <a:srgbClr val="980000"/>
                </a:solidFill>
              </a:rPr>
              <a:t>         </a:t>
            </a:r>
            <a:r>
              <a:rPr lang="en" sz="2000">
                <a:solidFill>
                  <a:srgbClr val="000000"/>
                </a:solidFill>
              </a:rPr>
              <a:t> </a:t>
            </a:r>
            <a:endParaRPr sz="2000">
              <a:solidFill>
                <a:srgbClr val="000000"/>
              </a:solidFill>
            </a:endParaRPr>
          </a:p>
        </p:txBody>
      </p:sp>
      <p:sp>
        <p:nvSpPr>
          <p:cNvPr id="252" name="Google Shape;252;p37"/>
          <p:cNvSpPr txBox="1"/>
          <p:nvPr>
            <p:ph idx="1" type="body"/>
          </p:nvPr>
        </p:nvSpPr>
        <p:spPr>
          <a:xfrm>
            <a:off x="391125" y="16698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1. Name of your invertebrate: </a:t>
            </a:r>
            <a:endParaRPr>
              <a:solidFill>
                <a:srgbClr val="000000"/>
              </a:solidFill>
            </a:endParaRPr>
          </a:p>
          <a:p>
            <a:pPr indent="0" lvl="0" marL="0" rtl="0" algn="l">
              <a:spcBef>
                <a:spcPts val="1600"/>
              </a:spcBef>
              <a:spcAft>
                <a:spcPts val="0"/>
              </a:spcAft>
              <a:buNone/>
            </a:pPr>
            <a:r>
              <a:rPr lang="en">
                <a:solidFill>
                  <a:srgbClr val="000000"/>
                </a:solidFill>
              </a:rPr>
              <a:t>2. Phylum of your invertebrate: </a:t>
            </a:r>
            <a:endParaRPr>
              <a:solidFill>
                <a:srgbClr val="000000"/>
              </a:solidFill>
            </a:endParaRPr>
          </a:p>
          <a:p>
            <a:pPr indent="0" lvl="0" marL="0" rtl="0" algn="l">
              <a:spcBef>
                <a:spcPts val="1600"/>
              </a:spcBef>
              <a:spcAft>
                <a:spcPts val="0"/>
              </a:spcAft>
              <a:buNone/>
            </a:pPr>
            <a:r>
              <a:rPr lang="en">
                <a:solidFill>
                  <a:srgbClr val="000000"/>
                </a:solidFill>
              </a:rPr>
              <a:t>3. Where does your invertebrate live? </a:t>
            </a:r>
            <a:endParaRPr>
              <a:solidFill>
                <a:srgbClr val="000000"/>
              </a:solidFill>
            </a:endParaRPr>
          </a:p>
          <a:p>
            <a:pPr indent="0" lvl="0" marL="0" rtl="0" algn="l">
              <a:spcBef>
                <a:spcPts val="1600"/>
              </a:spcBef>
              <a:spcAft>
                <a:spcPts val="0"/>
              </a:spcAft>
              <a:buNone/>
            </a:pPr>
            <a:r>
              <a:rPr lang="en">
                <a:solidFill>
                  <a:srgbClr val="000000"/>
                </a:solidFill>
              </a:rPr>
              <a:t>4. How does your invertebrate move? </a:t>
            </a:r>
            <a:endParaRPr>
              <a:solidFill>
                <a:srgbClr val="000000"/>
              </a:solidFill>
            </a:endParaRPr>
          </a:p>
          <a:p>
            <a:pPr indent="0" lvl="0" marL="0" rtl="0" algn="l">
              <a:spcBef>
                <a:spcPts val="1600"/>
              </a:spcBef>
              <a:spcAft>
                <a:spcPts val="0"/>
              </a:spcAft>
              <a:buClr>
                <a:schemeClr val="dk1"/>
              </a:buClr>
              <a:buSzPts val="1100"/>
              <a:buFont typeface="Arial"/>
              <a:buNone/>
            </a:pPr>
            <a:r>
              <a:rPr lang="en">
                <a:solidFill>
                  <a:schemeClr val="dk1"/>
                </a:solidFill>
              </a:rPr>
              <a:t>5. Identify 3-5 characteristics that makes your organism awesome   </a:t>
            </a:r>
            <a:endParaRPr>
              <a:solidFill>
                <a:schemeClr val="dk1"/>
              </a:solidFill>
            </a:endParaRPr>
          </a:p>
          <a:p>
            <a:pPr indent="0" lvl="0" marL="0" rtl="0" algn="l">
              <a:spcBef>
                <a:spcPts val="0"/>
              </a:spcBef>
              <a:spcAft>
                <a:spcPts val="0"/>
              </a:spcAft>
              <a:buNone/>
            </a:pPr>
            <a:r>
              <a:t/>
            </a:r>
            <a:endParaRPr b="1">
              <a:solidFill>
                <a:srgbClr val="000000"/>
              </a:solidFill>
            </a:endParaRPr>
          </a:p>
          <a:p>
            <a:pPr indent="0" lvl="0" marL="0" rtl="0" algn="l">
              <a:spcBef>
                <a:spcPts val="1600"/>
              </a:spcBef>
              <a:spcAft>
                <a:spcPts val="0"/>
              </a:spcAft>
              <a:buNone/>
            </a:pPr>
            <a:r>
              <a:t/>
            </a:r>
            <a:endParaRPr b="1">
              <a:solidFill>
                <a:srgbClr val="000000"/>
              </a:solidFill>
            </a:endParaRPr>
          </a:p>
          <a:p>
            <a:pPr indent="0" lvl="0" marL="0" rtl="0" algn="l">
              <a:spcBef>
                <a:spcPts val="1600"/>
              </a:spcBef>
              <a:spcAft>
                <a:spcPts val="1600"/>
              </a:spcAft>
              <a:buNone/>
            </a:pPr>
            <a:r>
              <a:t/>
            </a:r>
            <a:endParaRPr b="1">
              <a:solidFill>
                <a:srgbClr val="000000"/>
              </a:solidFill>
            </a:endParaRPr>
          </a:p>
        </p:txBody>
      </p:sp>
      <p:cxnSp>
        <p:nvCxnSpPr>
          <p:cNvPr id="253" name="Google Shape;253;p37"/>
          <p:cNvCxnSpPr/>
          <p:nvPr/>
        </p:nvCxnSpPr>
        <p:spPr>
          <a:xfrm flipH="1" rot="10800000">
            <a:off x="349600" y="1303050"/>
            <a:ext cx="8520000" cy="11400"/>
          </a:xfrm>
          <a:prstGeom prst="straightConnector1">
            <a:avLst/>
          </a:prstGeom>
          <a:noFill/>
          <a:ln cap="flat" cmpd="sng" w="76200">
            <a:solidFill>
              <a:srgbClr val="0B5394"/>
            </a:solidFill>
            <a:prstDash val="solid"/>
            <a:round/>
            <a:headEnd len="med" w="med" type="none"/>
            <a:tailEnd len="med" w="med" type="none"/>
          </a:ln>
        </p:spPr>
      </p:cxnSp>
      <p:pic>
        <p:nvPicPr>
          <p:cNvPr id="254" name="Google Shape;254;p37"/>
          <p:cNvPicPr preferRelativeResize="0"/>
          <p:nvPr/>
        </p:nvPicPr>
        <p:blipFill>
          <a:blip r:embed="rId3">
            <a:alphaModFix/>
          </a:blip>
          <a:stretch>
            <a:fillRect/>
          </a:stretch>
        </p:blipFill>
        <p:spPr>
          <a:xfrm>
            <a:off x="71025" y="151750"/>
            <a:ext cx="4047824" cy="505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700">
                <a:solidFill>
                  <a:srgbClr val="980000"/>
                </a:solidFill>
              </a:rPr>
              <a:t>                   			</a:t>
            </a:r>
            <a:r>
              <a:rPr lang="en" sz="2700">
                <a:solidFill>
                  <a:srgbClr val="980000"/>
                </a:solidFill>
              </a:rPr>
              <a:t>WHAT TO INCLUDE  </a:t>
            </a:r>
            <a:r>
              <a:rPr lang="en">
                <a:solidFill>
                  <a:srgbClr val="980000"/>
                </a:solidFill>
              </a:rPr>
              <a:t>    			</a:t>
            </a:r>
            <a:r>
              <a:rPr lang="en" sz="1500">
                <a:solidFill>
                  <a:srgbClr val="000000"/>
                </a:solidFill>
              </a:rPr>
              <a:t>page 2</a:t>
            </a:r>
            <a:endParaRPr sz="700">
              <a:solidFill>
                <a:srgbClr val="000000"/>
              </a:solidFill>
            </a:endParaRPr>
          </a:p>
          <a:p>
            <a:pPr indent="0" lvl="0" marL="0" rtl="0" algn="l">
              <a:spcBef>
                <a:spcPts val="0"/>
              </a:spcBef>
              <a:spcAft>
                <a:spcPts val="0"/>
              </a:spcAft>
              <a:buNone/>
            </a:pPr>
            <a:r>
              <a:t/>
            </a:r>
            <a:endParaRPr/>
          </a:p>
        </p:txBody>
      </p:sp>
      <p:sp>
        <p:nvSpPr>
          <p:cNvPr id="260" name="Google Shape;260;p38"/>
          <p:cNvSpPr txBox="1"/>
          <p:nvPr>
            <p:ph idx="1" type="body"/>
          </p:nvPr>
        </p:nvSpPr>
        <p:spPr>
          <a:xfrm>
            <a:off x="351450" y="1572650"/>
            <a:ext cx="8520600" cy="327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6</a:t>
            </a:r>
            <a:r>
              <a:rPr lang="en">
                <a:solidFill>
                  <a:schemeClr val="dk1"/>
                </a:solidFill>
              </a:rPr>
              <a:t>. What other organisms, live or extinct, have the some of the same characteristics as your organism? </a:t>
            </a:r>
            <a:endParaRPr>
              <a:solidFill>
                <a:schemeClr val="dk1"/>
              </a:solidFill>
            </a:endParaRPr>
          </a:p>
          <a:p>
            <a:pPr indent="0" lvl="0" marL="0" rtl="0" algn="l">
              <a:spcBef>
                <a:spcPts val="1600"/>
              </a:spcBef>
              <a:spcAft>
                <a:spcPts val="0"/>
              </a:spcAft>
              <a:buNone/>
            </a:pPr>
            <a:r>
              <a:rPr lang="en">
                <a:solidFill>
                  <a:schemeClr val="dk1"/>
                </a:solidFill>
              </a:rPr>
              <a:t>7</a:t>
            </a:r>
            <a:r>
              <a:rPr lang="en">
                <a:solidFill>
                  <a:schemeClr val="dk1"/>
                </a:solidFill>
              </a:rPr>
              <a:t>. Why might very different organisms share some of the same characteristics?</a:t>
            </a:r>
            <a:endParaRPr>
              <a:solidFill>
                <a:srgbClr val="000000"/>
              </a:solidFill>
            </a:endParaRPr>
          </a:p>
          <a:p>
            <a:pPr indent="0" lvl="0" marL="0" rtl="0" algn="l">
              <a:spcBef>
                <a:spcPts val="1600"/>
              </a:spcBef>
              <a:spcAft>
                <a:spcPts val="0"/>
              </a:spcAft>
              <a:buNone/>
            </a:pPr>
            <a:r>
              <a:rPr lang="en">
                <a:solidFill>
                  <a:srgbClr val="000000"/>
                </a:solidFill>
              </a:rPr>
              <a:t>8. Why would you promote your invertebrate as the “World’s Most Awesome Invertebrate”? </a:t>
            </a:r>
            <a:endParaRPr>
              <a:solidFill>
                <a:srgbClr val="000000"/>
              </a:solidFill>
            </a:endParaRPr>
          </a:p>
          <a:p>
            <a:pPr indent="0" lvl="0" marL="0" rtl="0" algn="l">
              <a:spcBef>
                <a:spcPts val="1600"/>
              </a:spcBef>
              <a:spcAft>
                <a:spcPts val="1600"/>
              </a:spcAft>
              <a:buNone/>
            </a:pPr>
            <a:r>
              <a:rPr lang="en">
                <a:solidFill>
                  <a:srgbClr val="000000"/>
                </a:solidFill>
              </a:rPr>
              <a:t>Write your three references for this research.</a:t>
            </a:r>
            <a:endParaRPr>
              <a:solidFill>
                <a:srgbClr val="000000"/>
              </a:solidFill>
            </a:endParaRPr>
          </a:p>
        </p:txBody>
      </p:sp>
      <p:cxnSp>
        <p:nvCxnSpPr>
          <p:cNvPr id="261" name="Google Shape;261;p38"/>
          <p:cNvCxnSpPr/>
          <p:nvPr/>
        </p:nvCxnSpPr>
        <p:spPr>
          <a:xfrm flipH="1" rot="10800000">
            <a:off x="340350" y="1145775"/>
            <a:ext cx="8542800" cy="11400"/>
          </a:xfrm>
          <a:prstGeom prst="straightConnector1">
            <a:avLst/>
          </a:prstGeom>
          <a:noFill/>
          <a:ln cap="flat" cmpd="sng" w="76200">
            <a:solidFill>
              <a:srgbClr val="0B5394"/>
            </a:solidFill>
            <a:prstDash val="solid"/>
            <a:round/>
            <a:headEnd len="med" w="med" type="none"/>
            <a:tailEnd len="med" w="med" type="none"/>
          </a:ln>
        </p:spPr>
      </p:cxnSp>
      <p:pic>
        <p:nvPicPr>
          <p:cNvPr id="262" name="Google Shape;262;p38"/>
          <p:cNvPicPr preferRelativeResize="0"/>
          <p:nvPr/>
        </p:nvPicPr>
        <p:blipFill>
          <a:blip r:embed="rId3">
            <a:alphaModFix/>
          </a:blip>
          <a:stretch>
            <a:fillRect/>
          </a:stretch>
        </p:blipFill>
        <p:spPr>
          <a:xfrm>
            <a:off x="98775" y="59225"/>
            <a:ext cx="4047824" cy="505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9"/>
          <p:cNvSpPr txBox="1"/>
          <p:nvPr>
            <p:ph type="title"/>
          </p:nvPr>
        </p:nvSpPr>
        <p:spPr>
          <a:xfrm>
            <a:off x="311700" y="778000"/>
            <a:ext cx="8520600" cy="572700"/>
          </a:xfrm>
          <a:prstGeom prst="rect">
            <a:avLst/>
          </a:prstGeom>
        </p:spPr>
        <p:txBody>
          <a:bodyPr anchorCtr="0" anchor="t" bIns="91425" lIns="91425" spcFirstLastPara="1" rIns="91425" wrap="square" tIns="91425">
            <a:noAutofit/>
          </a:bodyPr>
          <a:lstStyle/>
          <a:p>
            <a:pPr indent="0" lvl="0" marL="3200400" rtl="0" algn="l">
              <a:spcBef>
                <a:spcPts val="0"/>
              </a:spcBef>
              <a:spcAft>
                <a:spcPts val="0"/>
              </a:spcAft>
              <a:buNone/>
            </a:pPr>
            <a:r>
              <a:rPr b="1" lang="en" sz="2700"/>
              <a:t>FIND A VIDEO</a:t>
            </a:r>
            <a:endParaRPr b="1" sz="2700"/>
          </a:p>
        </p:txBody>
      </p:sp>
      <p:sp>
        <p:nvSpPr>
          <p:cNvPr id="268" name="Google Shape;268;p39"/>
          <p:cNvSpPr txBox="1"/>
          <p:nvPr>
            <p:ph idx="1" type="body"/>
          </p:nvPr>
        </p:nvSpPr>
        <p:spPr>
          <a:xfrm>
            <a:off x="311700" y="14432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sz="1900">
                <a:solidFill>
                  <a:srgbClr val="000000"/>
                </a:solidFill>
              </a:rPr>
              <a:t>Search for a video that captures your invertebrate’s </a:t>
            </a:r>
            <a:r>
              <a:rPr lang="en" sz="1900">
                <a:solidFill>
                  <a:srgbClr val="000000"/>
                </a:solidFill>
              </a:rPr>
              <a:t>special abilities.</a:t>
            </a:r>
            <a:endParaRPr sz="1900">
              <a:solidFill>
                <a:srgbClr val="000000"/>
              </a:solidFill>
            </a:endParaRPr>
          </a:p>
          <a:p>
            <a:pPr indent="0" lvl="0" marL="0" rtl="0" algn="l">
              <a:spcBef>
                <a:spcPts val="1600"/>
              </a:spcBef>
              <a:spcAft>
                <a:spcPts val="1600"/>
              </a:spcAft>
              <a:buNone/>
            </a:pPr>
            <a:r>
              <a:rPr lang="en" sz="1900">
                <a:solidFill>
                  <a:srgbClr val="000000"/>
                </a:solidFill>
              </a:rPr>
              <a:t>Look at</a:t>
            </a:r>
            <a:r>
              <a:rPr lang="en" sz="1900">
                <a:solidFill>
                  <a:srgbClr val="000000"/>
                </a:solidFill>
              </a:rPr>
              <a:t> the </a:t>
            </a:r>
            <a:r>
              <a:rPr lang="en" sz="1900" u="sng">
                <a:solidFill>
                  <a:schemeClr val="hlink"/>
                </a:solidFill>
                <a:hlinkClick r:id="rId3"/>
              </a:rPr>
              <a:t>Shapeoflife.org </a:t>
            </a:r>
            <a:r>
              <a:rPr lang="en" sz="1900">
                <a:solidFill>
                  <a:srgbClr val="000000"/>
                </a:solidFill>
              </a:rPr>
              <a:t>website or other sites as needed.</a:t>
            </a:r>
            <a:endParaRPr sz="1900">
              <a:solidFill>
                <a:srgbClr val="000000"/>
              </a:solidFill>
            </a:endParaRPr>
          </a:p>
        </p:txBody>
      </p:sp>
      <p:pic>
        <p:nvPicPr>
          <p:cNvPr id="269" name="Google Shape;269;p39"/>
          <p:cNvPicPr preferRelativeResize="0"/>
          <p:nvPr/>
        </p:nvPicPr>
        <p:blipFill>
          <a:blip r:embed="rId4">
            <a:alphaModFix/>
          </a:blip>
          <a:stretch>
            <a:fillRect/>
          </a:stretch>
        </p:blipFill>
        <p:spPr>
          <a:xfrm>
            <a:off x="71025" y="101750"/>
            <a:ext cx="4047824" cy="505975"/>
          </a:xfrm>
          <a:prstGeom prst="rect">
            <a:avLst/>
          </a:prstGeom>
          <a:noFill/>
          <a:ln>
            <a:noFill/>
          </a:ln>
        </p:spPr>
      </p:pic>
      <p:cxnSp>
        <p:nvCxnSpPr>
          <p:cNvPr id="270" name="Google Shape;270;p39"/>
          <p:cNvCxnSpPr/>
          <p:nvPr/>
        </p:nvCxnSpPr>
        <p:spPr>
          <a:xfrm flipH="1" rot="10800000">
            <a:off x="527300" y="1443200"/>
            <a:ext cx="8187000" cy="462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0"/>
          <p:cNvSpPr txBox="1"/>
          <p:nvPr>
            <p:ph type="title"/>
          </p:nvPr>
        </p:nvSpPr>
        <p:spPr>
          <a:xfrm>
            <a:off x="311700" y="713163"/>
            <a:ext cx="8520600" cy="572700"/>
          </a:xfrm>
          <a:prstGeom prst="rect">
            <a:avLst/>
          </a:prstGeom>
        </p:spPr>
        <p:txBody>
          <a:bodyPr anchorCtr="0" anchor="t" bIns="91425" lIns="91425" spcFirstLastPara="1" rIns="91425" wrap="square" tIns="91425">
            <a:noAutofit/>
          </a:bodyPr>
          <a:lstStyle/>
          <a:p>
            <a:pPr indent="457200" lvl="0" marL="457200" rtl="0" algn="l">
              <a:spcBef>
                <a:spcPts val="0"/>
              </a:spcBef>
              <a:spcAft>
                <a:spcPts val="0"/>
              </a:spcAft>
              <a:buNone/>
            </a:pPr>
            <a:r>
              <a:rPr b="1" lang="en" sz="2700"/>
              <a:t>    </a:t>
            </a:r>
            <a:r>
              <a:rPr b="1" lang="en" sz="2700"/>
              <a:t>CREATE YOUR PRESENTATION</a:t>
            </a:r>
            <a:endParaRPr b="1" sz="2700"/>
          </a:p>
        </p:txBody>
      </p:sp>
      <p:sp>
        <p:nvSpPr>
          <p:cNvPr id="276" name="Google Shape;276;p40"/>
          <p:cNvSpPr txBox="1"/>
          <p:nvPr>
            <p:ph idx="1" type="body"/>
          </p:nvPr>
        </p:nvSpPr>
        <p:spPr>
          <a:xfrm>
            <a:off x="311700" y="14431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rPr>
              <a:t>Be creative -- here are some ideas for ways to convince others:</a:t>
            </a:r>
            <a:endParaRPr sz="1900">
              <a:solidFill>
                <a:schemeClr val="dk1"/>
              </a:solidFill>
            </a:endParaRPr>
          </a:p>
          <a:p>
            <a:pPr indent="0" lvl="0" marL="0" rtl="0" algn="l">
              <a:spcBef>
                <a:spcPts val="1600"/>
              </a:spcBef>
              <a:spcAft>
                <a:spcPts val="0"/>
              </a:spcAft>
              <a:buNone/>
            </a:pPr>
            <a:r>
              <a:rPr lang="en" sz="1900">
                <a:solidFill>
                  <a:schemeClr val="dk1"/>
                </a:solidFill>
              </a:rPr>
              <a:t>-Design a digital flyer (8 ½” x 11”) that promotes your invertebrate for the title of “World’s Most Awesom</a:t>
            </a:r>
            <a:r>
              <a:rPr lang="en" sz="1950">
                <a:solidFill>
                  <a:schemeClr val="dk1"/>
                </a:solidFill>
              </a:rPr>
              <a:t>e Invertebrate.”</a:t>
            </a:r>
            <a:endParaRPr sz="1950">
              <a:solidFill>
                <a:schemeClr val="dk1"/>
              </a:solidFill>
            </a:endParaRPr>
          </a:p>
          <a:p>
            <a:pPr indent="0" lvl="0" marL="0" rtl="0" algn="l">
              <a:spcBef>
                <a:spcPts val="1600"/>
              </a:spcBef>
              <a:spcAft>
                <a:spcPts val="0"/>
              </a:spcAft>
              <a:buNone/>
            </a:pPr>
            <a:r>
              <a:rPr lang="en" sz="1950">
                <a:solidFill>
                  <a:schemeClr val="dk1"/>
                </a:solidFill>
              </a:rPr>
              <a:t>-Draw or animate some of the key characteristics of your invertebrate</a:t>
            </a:r>
            <a:endParaRPr sz="1950">
              <a:solidFill>
                <a:schemeClr val="dk1"/>
              </a:solidFill>
            </a:endParaRPr>
          </a:p>
          <a:p>
            <a:pPr indent="0" lvl="0" marL="0" rtl="0" algn="l">
              <a:spcBef>
                <a:spcPts val="1600"/>
              </a:spcBef>
              <a:spcAft>
                <a:spcPts val="1600"/>
              </a:spcAft>
              <a:buNone/>
            </a:pPr>
            <a:r>
              <a:rPr lang="en" sz="1950">
                <a:solidFill>
                  <a:schemeClr val="dk1"/>
                </a:solidFill>
              </a:rPr>
              <a:t>-Interview your invertebrate</a:t>
            </a:r>
            <a:endParaRPr sz="1950">
              <a:solidFill>
                <a:schemeClr val="dk1"/>
              </a:solidFill>
            </a:endParaRPr>
          </a:p>
        </p:txBody>
      </p:sp>
      <p:pic>
        <p:nvPicPr>
          <p:cNvPr id="277" name="Google Shape;277;p40"/>
          <p:cNvPicPr preferRelativeResize="0"/>
          <p:nvPr/>
        </p:nvPicPr>
        <p:blipFill>
          <a:blip r:embed="rId3">
            <a:alphaModFix/>
          </a:blip>
          <a:stretch>
            <a:fillRect/>
          </a:stretch>
        </p:blipFill>
        <p:spPr>
          <a:xfrm>
            <a:off x="108050" y="93025"/>
            <a:ext cx="3703348" cy="462925"/>
          </a:xfrm>
          <a:prstGeom prst="rect">
            <a:avLst/>
          </a:prstGeom>
          <a:noFill/>
          <a:ln>
            <a:noFill/>
          </a:ln>
        </p:spPr>
      </p:pic>
      <p:cxnSp>
        <p:nvCxnSpPr>
          <p:cNvPr id="278" name="Google Shape;278;p40"/>
          <p:cNvCxnSpPr/>
          <p:nvPr/>
        </p:nvCxnSpPr>
        <p:spPr>
          <a:xfrm flipH="1" rot="10800000">
            <a:off x="441450" y="1443100"/>
            <a:ext cx="8261100" cy="186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1"/>
          <p:cNvSpPr txBox="1"/>
          <p:nvPr>
            <p:ph type="title"/>
          </p:nvPr>
        </p:nvSpPr>
        <p:spPr>
          <a:xfrm>
            <a:off x="311700" y="787250"/>
            <a:ext cx="8520600" cy="572700"/>
          </a:xfrm>
          <a:prstGeom prst="rect">
            <a:avLst/>
          </a:prstGeom>
        </p:spPr>
        <p:txBody>
          <a:bodyPr anchorCtr="0" anchor="t" bIns="91425" lIns="91425" spcFirstLastPara="1" rIns="91425" wrap="square" tIns="91425">
            <a:noAutofit/>
          </a:bodyPr>
          <a:lstStyle/>
          <a:p>
            <a:pPr indent="457200" lvl="0" marL="1371600" rtl="0" algn="l">
              <a:spcBef>
                <a:spcPts val="0"/>
              </a:spcBef>
              <a:spcAft>
                <a:spcPts val="0"/>
              </a:spcAft>
              <a:buNone/>
            </a:pPr>
            <a:r>
              <a:rPr b="1" lang="en" sz="2700"/>
              <a:t>MAKE YOUR PRESENTATION</a:t>
            </a:r>
            <a:endParaRPr b="1" sz="2700"/>
          </a:p>
        </p:txBody>
      </p:sp>
      <p:sp>
        <p:nvSpPr>
          <p:cNvPr id="284" name="Google Shape;284;p41"/>
          <p:cNvSpPr txBox="1"/>
          <p:nvPr>
            <p:ph idx="1" type="body"/>
          </p:nvPr>
        </p:nvSpPr>
        <p:spPr>
          <a:xfrm>
            <a:off x="311700" y="20138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900">
                <a:solidFill>
                  <a:schemeClr val="dk1"/>
                </a:solidFill>
              </a:rPr>
              <a:t>Present your argument, showing your class and family members and arguing the case for your invertebrate to be crowned the winner.</a:t>
            </a:r>
            <a:endParaRPr sz="1900"/>
          </a:p>
        </p:txBody>
      </p:sp>
      <p:pic>
        <p:nvPicPr>
          <p:cNvPr id="285" name="Google Shape;285;p41"/>
          <p:cNvPicPr preferRelativeResize="0"/>
          <p:nvPr/>
        </p:nvPicPr>
        <p:blipFill>
          <a:blip r:embed="rId3">
            <a:alphaModFix/>
          </a:blip>
          <a:stretch>
            <a:fillRect/>
          </a:stretch>
        </p:blipFill>
        <p:spPr>
          <a:xfrm>
            <a:off x="135775" y="81500"/>
            <a:ext cx="3573824" cy="446725"/>
          </a:xfrm>
          <a:prstGeom prst="rect">
            <a:avLst/>
          </a:prstGeom>
          <a:noFill/>
          <a:ln>
            <a:noFill/>
          </a:ln>
        </p:spPr>
      </p:pic>
      <p:cxnSp>
        <p:nvCxnSpPr>
          <p:cNvPr id="286" name="Google Shape;286;p41"/>
          <p:cNvCxnSpPr/>
          <p:nvPr/>
        </p:nvCxnSpPr>
        <p:spPr>
          <a:xfrm flipH="1" rot="10800000">
            <a:off x="349200" y="1507800"/>
            <a:ext cx="8483100" cy="186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235675" y="505975"/>
            <a:ext cx="8520600" cy="572700"/>
          </a:xfrm>
          <a:prstGeom prst="rect">
            <a:avLst/>
          </a:prstGeom>
        </p:spPr>
        <p:txBody>
          <a:bodyPr anchorCtr="0" anchor="t" bIns="91425" lIns="91425" spcFirstLastPara="1" rIns="91425" wrap="square" tIns="91425">
            <a:noAutofit/>
          </a:bodyPr>
          <a:lstStyle/>
          <a:p>
            <a:pPr indent="457200" lvl="0" marL="2743200" rtl="0" algn="l">
              <a:spcBef>
                <a:spcPts val="0"/>
              </a:spcBef>
              <a:spcAft>
                <a:spcPts val="0"/>
              </a:spcAft>
              <a:buNone/>
            </a:pPr>
            <a:r>
              <a:rPr lang="en" sz="2500"/>
              <a:t>LIST OF </a:t>
            </a:r>
            <a:r>
              <a:rPr lang="en" sz="2500"/>
              <a:t>PHYLA</a:t>
            </a:r>
            <a:endParaRPr sz="2500"/>
          </a:p>
        </p:txBody>
      </p:sp>
      <p:sp>
        <p:nvSpPr>
          <p:cNvPr id="74" name="Google Shape;74;p15"/>
          <p:cNvSpPr txBox="1"/>
          <p:nvPr>
            <p:ph idx="1" type="body"/>
          </p:nvPr>
        </p:nvSpPr>
        <p:spPr>
          <a:xfrm>
            <a:off x="876000" y="14947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80000"/>
                </a:solidFill>
              </a:rPr>
              <a:t>       </a:t>
            </a:r>
            <a:r>
              <a:rPr lang="en">
                <a:solidFill>
                  <a:srgbClr val="980000"/>
                </a:solidFill>
              </a:rPr>
              <a:t>SPONGES						MARINE ARTHROPODS</a:t>
            </a:r>
            <a:endParaRPr>
              <a:solidFill>
                <a:srgbClr val="980000"/>
              </a:solidFill>
            </a:endParaRPr>
          </a:p>
          <a:p>
            <a:pPr indent="0" lvl="0" marL="0" rtl="0" algn="l">
              <a:spcBef>
                <a:spcPts val="1600"/>
              </a:spcBef>
              <a:spcAft>
                <a:spcPts val="0"/>
              </a:spcAft>
              <a:buNone/>
            </a:pPr>
            <a:r>
              <a:rPr lang="en">
                <a:solidFill>
                  <a:srgbClr val="980000"/>
                </a:solidFill>
              </a:rPr>
              <a:t>       </a:t>
            </a:r>
            <a:r>
              <a:rPr lang="en">
                <a:solidFill>
                  <a:srgbClr val="980000"/>
                </a:solidFill>
              </a:rPr>
              <a:t>CNIDARIANS					</a:t>
            </a:r>
            <a:r>
              <a:rPr lang="en">
                <a:solidFill>
                  <a:srgbClr val="980000"/>
                </a:solidFill>
              </a:rPr>
              <a:t>TERRESTRIAL ARTHROPODS</a:t>
            </a:r>
            <a:endParaRPr>
              <a:solidFill>
                <a:srgbClr val="980000"/>
              </a:solidFill>
            </a:endParaRPr>
          </a:p>
          <a:p>
            <a:pPr indent="0" lvl="0" marL="0" rtl="0" algn="l">
              <a:spcBef>
                <a:spcPts val="1600"/>
              </a:spcBef>
              <a:spcAft>
                <a:spcPts val="0"/>
              </a:spcAft>
              <a:buNone/>
            </a:pPr>
            <a:r>
              <a:rPr lang="en">
                <a:solidFill>
                  <a:srgbClr val="980000"/>
                </a:solidFill>
              </a:rPr>
              <a:t>       FLATWORMS					MOLLUSCS</a:t>
            </a:r>
            <a:endParaRPr>
              <a:solidFill>
                <a:srgbClr val="980000"/>
              </a:solidFill>
            </a:endParaRPr>
          </a:p>
          <a:p>
            <a:pPr indent="0" lvl="0" marL="0" rtl="0" algn="l">
              <a:spcBef>
                <a:spcPts val="1600"/>
              </a:spcBef>
              <a:spcAft>
                <a:spcPts val="0"/>
              </a:spcAft>
              <a:buNone/>
            </a:pPr>
            <a:r>
              <a:rPr lang="en">
                <a:solidFill>
                  <a:srgbClr val="980000"/>
                </a:solidFill>
              </a:rPr>
              <a:t>       ANNELIDS                                        ECHINODERMS                                                  </a:t>
            </a:r>
            <a:endParaRPr>
              <a:solidFill>
                <a:srgbClr val="980000"/>
              </a:solidFill>
            </a:endParaRPr>
          </a:p>
          <a:p>
            <a:pPr indent="0" lvl="0" marL="0" rtl="0" algn="l">
              <a:spcBef>
                <a:spcPts val="1600"/>
              </a:spcBef>
              <a:spcAft>
                <a:spcPts val="0"/>
              </a:spcAft>
              <a:buNone/>
            </a:pPr>
            <a:r>
              <a:rPr lang="en">
                <a:solidFill>
                  <a:srgbClr val="980000"/>
                </a:solidFill>
              </a:rPr>
              <a:t>                                                                 CHORDATES                            </a:t>
            </a:r>
            <a:endParaRPr>
              <a:solidFill>
                <a:srgbClr val="980000"/>
              </a:solidFill>
            </a:endParaRPr>
          </a:p>
          <a:p>
            <a:pPr indent="0" lvl="0" marL="0" rtl="0" algn="l">
              <a:spcBef>
                <a:spcPts val="1600"/>
              </a:spcBef>
              <a:spcAft>
                <a:spcPts val="1600"/>
              </a:spcAft>
              <a:buNone/>
            </a:pPr>
            <a:r>
              <a:t/>
            </a:r>
            <a:endParaRPr>
              <a:solidFill>
                <a:srgbClr val="980000"/>
              </a:solidFill>
            </a:endParaRPr>
          </a:p>
        </p:txBody>
      </p:sp>
      <p:pic>
        <p:nvPicPr>
          <p:cNvPr id="75" name="Google Shape;75;p15"/>
          <p:cNvPicPr preferRelativeResize="0"/>
          <p:nvPr/>
        </p:nvPicPr>
        <p:blipFill>
          <a:blip r:embed="rId3">
            <a:alphaModFix/>
          </a:blip>
          <a:stretch>
            <a:fillRect/>
          </a:stretch>
        </p:blipFill>
        <p:spPr>
          <a:xfrm>
            <a:off x="71025" y="0"/>
            <a:ext cx="4047824" cy="505975"/>
          </a:xfrm>
          <a:prstGeom prst="rect">
            <a:avLst/>
          </a:prstGeom>
          <a:noFill/>
          <a:ln>
            <a:noFill/>
          </a:ln>
        </p:spPr>
      </p:pic>
      <p:cxnSp>
        <p:nvCxnSpPr>
          <p:cNvPr id="76" name="Google Shape;76;p15"/>
          <p:cNvCxnSpPr/>
          <p:nvPr/>
        </p:nvCxnSpPr>
        <p:spPr>
          <a:xfrm flipH="1" rot="10800000">
            <a:off x="222025" y="1221900"/>
            <a:ext cx="8547900" cy="186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532150"/>
            <a:ext cx="8520600" cy="572700"/>
          </a:xfrm>
          <a:prstGeom prst="rect">
            <a:avLst/>
          </a:prstGeom>
        </p:spPr>
        <p:txBody>
          <a:bodyPr anchorCtr="0" anchor="t" bIns="91425" lIns="91425" spcFirstLastPara="1" rIns="91425" wrap="square" tIns="91425">
            <a:noAutofit/>
          </a:bodyPr>
          <a:lstStyle/>
          <a:p>
            <a:pPr indent="457200" lvl="0" marL="2743200" rtl="0" algn="l">
              <a:spcBef>
                <a:spcPts val="0"/>
              </a:spcBef>
              <a:spcAft>
                <a:spcPts val="0"/>
              </a:spcAft>
              <a:buNone/>
            </a:pPr>
            <a:r>
              <a:rPr lang="en" sz="2400"/>
              <a:t>SPONGES	</a:t>
            </a:r>
            <a:r>
              <a:rPr lang="en"/>
              <a:t>	</a:t>
            </a:r>
            <a:endParaRPr/>
          </a:p>
        </p:txBody>
      </p:sp>
      <p:sp>
        <p:nvSpPr>
          <p:cNvPr id="82" name="Google Shape;82;p16"/>
          <p:cNvSpPr txBox="1"/>
          <p:nvPr>
            <p:ph idx="1" type="body"/>
          </p:nvPr>
        </p:nvSpPr>
        <p:spPr>
          <a:xfrm>
            <a:off x="311700" y="1521750"/>
            <a:ext cx="4770900" cy="377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solidFill>
                  <a:srgbClr val="434343"/>
                </a:solidFill>
                <a:highlight>
                  <a:srgbClr val="FFFFFF"/>
                </a:highlight>
              </a:rPr>
              <a:t>The ancient sponge appeared about 2.5 billion years ago—the first animal. Coming in many sizes and shapes, sponge bodies are a loose assemblage of cells held together by a special protein called collagen which is present in all animals.</a:t>
            </a:r>
            <a:endParaRPr sz="1950">
              <a:solidFill>
                <a:srgbClr val="434343"/>
              </a:solidFill>
              <a:highlight>
                <a:srgbClr val="FFFFFF"/>
              </a:highlight>
            </a:endParaRPr>
          </a:p>
          <a:p>
            <a:pPr indent="0" lvl="0" marL="0" rtl="0" algn="l">
              <a:spcBef>
                <a:spcPts val="1600"/>
              </a:spcBef>
              <a:spcAft>
                <a:spcPts val="0"/>
              </a:spcAft>
              <a:buNone/>
            </a:pPr>
            <a:r>
              <a:t/>
            </a:r>
            <a:endParaRPr sz="2050">
              <a:solidFill>
                <a:srgbClr val="333333"/>
              </a:solidFill>
              <a:highlight>
                <a:srgbClr val="FFFFFF"/>
              </a:highlight>
            </a:endParaRPr>
          </a:p>
          <a:p>
            <a:pPr indent="0" lvl="0" marL="0" rtl="0" algn="l">
              <a:spcBef>
                <a:spcPts val="1600"/>
              </a:spcBef>
              <a:spcAft>
                <a:spcPts val="1600"/>
              </a:spcAft>
              <a:buNone/>
            </a:pPr>
            <a:r>
              <a:t/>
            </a:r>
            <a:endParaRPr sz="2050">
              <a:solidFill>
                <a:srgbClr val="333333"/>
              </a:solidFill>
              <a:highlight>
                <a:srgbClr val="FFFFFF"/>
              </a:highlight>
            </a:endParaRPr>
          </a:p>
        </p:txBody>
      </p:sp>
      <p:pic>
        <p:nvPicPr>
          <p:cNvPr id="83" name="Google Shape;83;p16"/>
          <p:cNvPicPr preferRelativeResize="0"/>
          <p:nvPr/>
        </p:nvPicPr>
        <p:blipFill rotWithShape="1">
          <a:blip r:embed="rId3">
            <a:alphaModFix/>
          </a:blip>
          <a:srcRect b="0" l="0" r="0" t="3437"/>
          <a:stretch/>
        </p:blipFill>
        <p:spPr>
          <a:xfrm>
            <a:off x="5626475" y="1822375"/>
            <a:ext cx="2888152" cy="2263300"/>
          </a:xfrm>
          <a:prstGeom prst="rect">
            <a:avLst/>
          </a:prstGeom>
          <a:noFill/>
          <a:ln>
            <a:noFill/>
          </a:ln>
        </p:spPr>
      </p:pic>
      <p:pic>
        <p:nvPicPr>
          <p:cNvPr id="84" name="Google Shape;84;p16"/>
          <p:cNvPicPr preferRelativeResize="0"/>
          <p:nvPr/>
        </p:nvPicPr>
        <p:blipFill>
          <a:blip r:embed="rId4">
            <a:alphaModFix/>
          </a:blip>
          <a:stretch>
            <a:fillRect/>
          </a:stretch>
        </p:blipFill>
        <p:spPr>
          <a:xfrm>
            <a:off x="71025" y="86700"/>
            <a:ext cx="3563624" cy="445450"/>
          </a:xfrm>
          <a:prstGeom prst="rect">
            <a:avLst/>
          </a:prstGeom>
          <a:noFill/>
          <a:ln>
            <a:noFill/>
          </a:ln>
        </p:spPr>
      </p:pic>
      <p:cxnSp>
        <p:nvCxnSpPr>
          <p:cNvPr id="85" name="Google Shape;85;p16"/>
          <p:cNvCxnSpPr/>
          <p:nvPr/>
        </p:nvCxnSpPr>
        <p:spPr>
          <a:xfrm flipH="1" rot="10800000">
            <a:off x="366900" y="1234950"/>
            <a:ext cx="8410200" cy="102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254975"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                    </a:t>
            </a:r>
            <a:r>
              <a:rPr b="1" lang="en" sz="2500"/>
              <a:t>WATCH THE SPONGE VIDEO</a:t>
            </a:r>
            <a:endParaRPr b="1" sz="2500"/>
          </a:p>
        </p:txBody>
      </p:sp>
      <p:sp>
        <p:nvSpPr>
          <p:cNvPr id="91" name="Google Shape;91;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2" name="Google Shape;92;p17" title="sponges origins.mov">
            <a:hlinkClick r:id="rId3"/>
          </p:cNvPr>
          <p:cNvPicPr preferRelativeResize="0"/>
          <p:nvPr/>
        </p:nvPicPr>
        <p:blipFill>
          <a:blip r:embed="rId4">
            <a:alphaModFix/>
          </a:blip>
          <a:stretch>
            <a:fillRect/>
          </a:stretch>
        </p:blipFill>
        <p:spPr>
          <a:xfrm>
            <a:off x="136125" y="759101"/>
            <a:ext cx="9007875" cy="50669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565275"/>
            <a:ext cx="8520600" cy="572700"/>
          </a:xfrm>
          <a:prstGeom prst="rect">
            <a:avLst/>
          </a:prstGeom>
        </p:spPr>
        <p:txBody>
          <a:bodyPr anchorCtr="0" anchor="t" bIns="91425" lIns="91425" spcFirstLastPara="1" rIns="91425" wrap="square" tIns="91425">
            <a:noAutofit/>
          </a:bodyPr>
          <a:lstStyle/>
          <a:p>
            <a:pPr indent="457200" lvl="0" marL="2743200" rtl="0" algn="l">
              <a:spcBef>
                <a:spcPts val="0"/>
              </a:spcBef>
              <a:spcAft>
                <a:spcPts val="0"/>
              </a:spcAft>
              <a:buClr>
                <a:schemeClr val="dk1"/>
              </a:buClr>
              <a:buSzPts val="1100"/>
              <a:buFont typeface="Arial"/>
              <a:buNone/>
            </a:pPr>
            <a:r>
              <a:rPr lang="en" sz="2400"/>
              <a:t>CNIDARIANS</a:t>
            </a:r>
            <a:endParaRPr/>
          </a:p>
        </p:txBody>
      </p:sp>
      <p:sp>
        <p:nvSpPr>
          <p:cNvPr id="98" name="Google Shape;98;p18"/>
          <p:cNvSpPr txBox="1"/>
          <p:nvPr>
            <p:ph idx="1" type="body"/>
          </p:nvPr>
        </p:nvSpPr>
        <p:spPr>
          <a:xfrm>
            <a:off x="724975" y="1729925"/>
            <a:ext cx="3613800" cy="386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solidFill>
                  <a:srgbClr val="000000"/>
                </a:solidFill>
                <a:highlight>
                  <a:srgbClr val="FFFFFF"/>
                </a:highlight>
              </a:rPr>
              <a:t>Cnidarians were the first animals to have muscles and nerves to produce behavior. They were also the first to have a mouth and stomach to digest food.</a:t>
            </a:r>
            <a:r>
              <a:rPr lang="en" sz="1950">
                <a:solidFill>
                  <a:srgbClr val="333333"/>
                </a:solidFill>
                <a:highlight>
                  <a:srgbClr val="FFFFFF"/>
                </a:highlight>
              </a:rPr>
              <a:t>  </a:t>
            </a:r>
            <a:endParaRPr sz="1950">
              <a:solidFill>
                <a:srgbClr val="333333"/>
              </a:solidFill>
              <a:highlight>
                <a:srgbClr val="FFFFFF"/>
              </a:highlight>
            </a:endParaRPr>
          </a:p>
          <a:p>
            <a:pPr indent="0" lvl="0" marL="0" rtl="0" algn="l">
              <a:spcBef>
                <a:spcPts val="1600"/>
              </a:spcBef>
              <a:spcAft>
                <a:spcPts val="0"/>
              </a:spcAft>
              <a:buNone/>
            </a:pPr>
            <a:r>
              <a:t/>
            </a:r>
            <a:endParaRPr sz="1950">
              <a:solidFill>
                <a:srgbClr val="333333"/>
              </a:solidFill>
              <a:highlight>
                <a:srgbClr val="FFFFFF"/>
              </a:highlight>
            </a:endParaRPr>
          </a:p>
          <a:p>
            <a:pPr indent="0" lvl="0" marL="0" rtl="0" algn="l">
              <a:spcBef>
                <a:spcPts val="1600"/>
              </a:spcBef>
              <a:spcAft>
                <a:spcPts val="1600"/>
              </a:spcAft>
              <a:buNone/>
            </a:pPr>
            <a:r>
              <a:t/>
            </a:r>
            <a:endParaRPr sz="1950">
              <a:solidFill>
                <a:srgbClr val="333333"/>
              </a:solidFill>
              <a:highlight>
                <a:srgbClr val="FFFFFF"/>
              </a:highlight>
            </a:endParaRPr>
          </a:p>
        </p:txBody>
      </p:sp>
      <p:pic>
        <p:nvPicPr>
          <p:cNvPr id="99" name="Google Shape;99;p18"/>
          <p:cNvPicPr preferRelativeResize="0"/>
          <p:nvPr/>
        </p:nvPicPr>
        <p:blipFill>
          <a:blip r:embed="rId3">
            <a:alphaModFix/>
          </a:blip>
          <a:stretch>
            <a:fillRect/>
          </a:stretch>
        </p:blipFill>
        <p:spPr>
          <a:xfrm>
            <a:off x="4451775" y="2173975"/>
            <a:ext cx="3985049" cy="2119949"/>
          </a:xfrm>
          <a:prstGeom prst="rect">
            <a:avLst/>
          </a:prstGeom>
          <a:noFill/>
          <a:ln>
            <a:noFill/>
          </a:ln>
        </p:spPr>
      </p:pic>
      <p:cxnSp>
        <p:nvCxnSpPr>
          <p:cNvPr id="100" name="Google Shape;100;p18"/>
          <p:cNvCxnSpPr/>
          <p:nvPr/>
        </p:nvCxnSpPr>
        <p:spPr>
          <a:xfrm flipH="1" rot="10800000">
            <a:off x="316650" y="1212000"/>
            <a:ext cx="8510700" cy="18600"/>
          </a:xfrm>
          <a:prstGeom prst="straightConnector1">
            <a:avLst/>
          </a:prstGeom>
          <a:noFill/>
          <a:ln cap="flat" cmpd="sng" w="38100">
            <a:solidFill>
              <a:srgbClr val="0B5394"/>
            </a:solidFill>
            <a:prstDash val="solid"/>
            <a:round/>
            <a:headEnd len="med" w="med" type="none"/>
            <a:tailEnd len="med" w="med" type="none"/>
          </a:ln>
        </p:spPr>
      </p:cxnSp>
      <p:pic>
        <p:nvPicPr>
          <p:cNvPr id="101" name="Google Shape;101;p18"/>
          <p:cNvPicPr preferRelativeResize="0"/>
          <p:nvPr/>
        </p:nvPicPr>
        <p:blipFill>
          <a:blip r:embed="rId4">
            <a:alphaModFix/>
          </a:blip>
          <a:stretch>
            <a:fillRect/>
          </a:stretch>
        </p:blipFill>
        <p:spPr>
          <a:xfrm>
            <a:off x="98775" y="101750"/>
            <a:ext cx="4047824" cy="505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600"/>
              <a:t>               </a:t>
            </a:r>
            <a:r>
              <a:rPr b="1" lang="en" sz="2600"/>
              <a:t>WATCH CNIDARIAN VIDEO</a:t>
            </a:r>
            <a:endParaRPr b="1" sz="2600"/>
          </a:p>
          <a:p>
            <a:pPr indent="0" lvl="0" marL="0" rtl="0" algn="l">
              <a:spcBef>
                <a:spcPts val="0"/>
              </a:spcBef>
              <a:spcAft>
                <a:spcPts val="0"/>
              </a:spcAft>
              <a:buNone/>
            </a:pPr>
            <a:r>
              <a:t/>
            </a:r>
            <a:endParaRPr/>
          </a:p>
        </p:txBody>
      </p:sp>
      <p:sp>
        <p:nvSpPr>
          <p:cNvPr id="107" name="Google Shape;10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8" name="Google Shape;108;p19" title="Cnidarians.mov">
            <a:hlinkClick r:id="rId3"/>
          </p:cNvPr>
          <p:cNvPicPr preferRelativeResize="0"/>
          <p:nvPr/>
        </p:nvPicPr>
        <p:blipFill>
          <a:blip r:embed="rId4">
            <a:alphaModFix/>
          </a:blip>
          <a:stretch>
            <a:fillRect/>
          </a:stretch>
        </p:blipFill>
        <p:spPr>
          <a:xfrm>
            <a:off x="100950" y="572700"/>
            <a:ext cx="8942099" cy="4458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81425"/>
            <a:ext cx="8520600" cy="572700"/>
          </a:xfrm>
          <a:prstGeom prst="rect">
            <a:avLst/>
          </a:prstGeom>
        </p:spPr>
        <p:txBody>
          <a:bodyPr anchorCtr="0" anchor="t" bIns="91425" lIns="91425" spcFirstLastPara="1" rIns="91425" wrap="square" tIns="91425">
            <a:noAutofit/>
          </a:bodyPr>
          <a:lstStyle/>
          <a:p>
            <a:pPr indent="457200" lvl="0" marL="2286000" rtl="0" algn="l">
              <a:spcBef>
                <a:spcPts val="0"/>
              </a:spcBef>
              <a:spcAft>
                <a:spcPts val="0"/>
              </a:spcAft>
              <a:buNone/>
            </a:pPr>
            <a:r>
              <a:rPr lang="en" sz="2400"/>
              <a:t>FLATWORMS</a:t>
            </a:r>
            <a:endParaRPr sz="2400"/>
          </a:p>
        </p:txBody>
      </p:sp>
      <p:sp>
        <p:nvSpPr>
          <p:cNvPr id="114" name="Google Shape;114;p20"/>
          <p:cNvSpPr txBox="1"/>
          <p:nvPr>
            <p:ph idx="1" type="body"/>
          </p:nvPr>
        </p:nvSpPr>
        <p:spPr>
          <a:xfrm>
            <a:off x="626225" y="1507900"/>
            <a:ext cx="4047900" cy="30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50">
                <a:solidFill>
                  <a:srgbClr val="666666"/>
                </a:solidFill>
              </a:rPr>
              <a:t>Flatworms, the first animal to hunt, are found in the ocean, freshwater, on land, and even inside other animals. The ancient flatworms were the first animals to develop a central nervous system and a head with a brain. The flatworm body is bilateral—the first body plan with that design.</a:t>
            </a:r>
            <a:endParaRPr sz="1950">
              <a:solidFill>
                <a:srgbClr val="666666"/>
              </a:solidFill>
            </a:endParaRPr>
          </a:p>
          <a:p>
            <a:pPr indent="0" lvl="0" marL="0" rtl="0" algn="l">
              <a:spcBef>
                <a:spcPts val="1600"/>
              </a:spcBef>
              <a:spcAft>
                <a:spcPts val="1600"/>
              </a:spcAft>
              <a:buNone/>
            </a:pPr>
            <a:r>
              <a:t/>
            </a:r>
            <a:endParaRPr sz="1950"/>
          </a:p>
        </p:txBody>
      </p:sp>
      <p:pic>
        <p:nvPicPr>
          <p:cNvPr id="115" name="Google Shape;115;p20"/>
          <p:cNvPicPr preferRelativeResize="0"/>
          <p:nvPr/>
        </p:nvPicPr>
        <p:blipFill>
          <a:blip r:embed="rId3">
            <a:alphaModFix/>
          </a:blip>
          <a:stretch>
            <a:fillRect/>
          </a:stretch>
        </p:blipFill>
        <p:spPr>
          <a:xfrm>
            <a:off x="5565375" y="1775800"/>
            <a:ext cx="2208625" cy="2532598"/>
          </a:xfrm>
          <a:prstGeom prst="rect">
            <a:avLst/>
          </a:prstGeom>
          <a:noFill/>
          <a:ln>
            <a:noFill/>
          </a:ln>
        </p:spPr>
      </p:pic>
      <p:pic>
        <p:nvPicPr>
          <p:cNvPr id="116" name="Google Shape;116;p20"/>
          <p:cNvPicPr preferRelativeResize="0"/>
          <p:nvPr/>
        </p:nvPicPr>
        <p:blipFill>
          <a:blip r:embed="rId4">
            <a:alphaModFix/>
          </a:blip>
          <a:stretch>
            <a:fillRect/>
          </a:stretch>
        </p:blipFill>
        <p:spPr>
          <a:xfrm>
            <a:off x="52525" y="38150"/>
            <a:ext cx="3546076" cy="443275"/>
          </a:xfrm>
          <a:prstGeom prst="rect">
            <a:avLst/>
          </a:prstGeom>
          <a:noFill/>
          <a:ln>
            <a:noFill/>
          </a:ln>
        </p:spPr>
      </p:pic>
      <p:cxnSp>
        <p:nvCxnSpPr>
          <p:cNvPr id="117" name="Google Shape;117;p20"/>
          <p:cNvCxnSpPr/>
          <p:nvPr/>
        </p:nvCxnSpPr>
        <p:spPr>
          <a:xfrm>
            <a:off x="330450" y="1165725"/>
            <a:ext cx="8483100" cy="27900"/>
          </a:xfrm>
          <a:prstGeom prst="straightConnector1">
            <a:avLst/>
          </a:prstGeom>
          <a:noFill/>
          <a:ln cap="flat" cmpd="sng" w="38100">
            <a:solidFill>
              <a:srgbClr val="0B5394"/>
            </a:solidFill>
            <a:prstDash val="solid"/>
            <a:round/>
            <a:headEnd len="med" w="med" type="none"/>
            <a:tailEnd len="med" w="med"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104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                 WATCH THE FLATWORM VIDEO</a:t>
            </a:r>
            <a:endParaRPr b="1" sz="2500"/>
          </a:p>
          <a:p>
            <a:pPr indent="0" lvl="0" marL="0" rtl="0" algn="l">
              <a:spcBef>
                <a:spcPts val="0"/>
              </a:spcBef>
              <a:spcAft>
                <a:spcPts val="0"/>
              </a:spcAft>
              <a:buNone/>
            </a:pPr>
            <a:r>
              <a:t/>
            </a:r>
            <a:endParaRPr/>
          </a:p>
          <a:p>
            <a:pPr indent="0" lvl="0" marL="0" rtl="0" algn="l">
              <a:spcBef>
                <a:spcPts val="0"/>
              </a:spcBef>
              <a:spcAft>
                <a:spcPts val="0"/>
              </a:spcAft>
              <a:buNone/>
            </a:pPr>
            <a:r>
              <a:rPr lang="en"/>
              <a:t> VIDEO</a:t>
            </a:r>
            <a:endParaRPr/>
          </a:p>
          <a:p>
            <a:pPr indent="0" lvl="0" marL="0" rtl="0" algn="l">
              <a:spcBef>
                <a:spcPts val="0"/>
              </a:spcBef>
              <a:spcAft>
                <a:spcPts val="0"/>
              </a:spcAft>
              <a:buNone/>
            </a:pPr>
            <a:r>
              <a:t/>
            </a:r>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24" name="Google Shape;124;p21" title="37282961.mov">
            <a:hlinkClick r:id="rId3"/>
          </p:cNvPr>
          <p:cNvPicPr preferRelativeResize="0"/>
          <p:nvPr/>
        </p:nvPicPr>
        <p:blipFill>
          <a:blip r:embed="rId4">
            <a:alphaModFix/>
          </a:blip>
          <a:stretch>
            <a:fillRect/>
          </a:stretch>
        </p:blipFill>
        <p:spPr>
          <a:xfrm>
            <a:off x="0" y="677375"/>
            <a:ext cx="8918349" cy="50165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